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  <p:sldMasterId id="2147483703" r:id="rId5"/>
    <p:sldMasterId id="2147483648" r:id="rId6"/>
    <p:sldMasterId id="2147483682" r:id="rId7"/>
    <p:sldMasterId id="2147483716" r:id="rId8"/>
  </p:sldMasterIdLst>
  <p:notesMasterIdLst>
    <p:notesMasterId r:id="rId42"/>
  </p:notesMasterIdLst>
  <p:sldIdLst>
    <p:sldId id="947" r:id="rId9"/>
    <p:sldId id="727" r:id="rId10"/>
    <p:sldId id="264" r:id="rId11"/>
    <p:sldId id="794" r:id="rId12"/>
    <p:sldId id="387" r:id="rId13"/>
    <p:sldId id="271" r:id="rId14"/>
    <p:sldId id="958" r:id="rId15"/>
    <p:sldId id="883" r:id="rId16"/>
    <p:sldId id="845" r:id="rId17"/>
    <p:sldId id="882" r:id="rId18"/>
    <p:sldId id="949" r:id="rId19"/>
    <p:sldId id="753" r:id="rId20"/>
    <p:sldId id="792" r:id="rId21"/>
    <p:sldId id="812" r:id="rId22"/>
    <p:sldId id="554" r:id="rId23"/>
    <p:sldId id="375" r:id="rId24"/>
    <p:sldId id="561" r:id="rId25"/>
    <p:sldId id="594" r:id="rId26"/>
    <p:sldId id="795" r:id="rId27"/>
    <p:sldId id="667" r:id="rId28"/>
    <p:sldId id="952" r:id="rId29"/>
    <p:sldId id="818" r:id="rId30"/>
    <p:sldId id="282" r:id="rId31"/>
    <p:sldId id="820" r:id="rId32"/>
    <p:sldId id="944" r:id="rId33"/>
    <p:sldId id="953" r:id="rId34"/>
    <p:sldId id="956" r:id="rId35"/>
    <p:sldId id="955" r:id="rId36"/>
    <p:sldId id="280" r:id="rId37"/>
    <p:sldId id="821" r:id="rId38"/>
    <p:sldId id="278" r:id="rId39"/>
    <p:sldId id="813" r:id="rId40"/>
    <p:sldId id="95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Finch" initials="TF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3" autoAdjust="0"/>
    <p:restoredTop sz="86432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2B514-B3F8-2E4C-825A-87036FF7E8E1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CEE52C-8AAC-CD4D-BDF5-9B022F6C741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b="1" dirty="0"/>
        </a:p>
        <a:p>
          <a:r>
            <a:rPr lang="en-US" sz="2000" b="1" dirty="0"/>
            <a:t>Wording/ Ambiguity</a:t>
          </a:r>
        </a:p>
        <a:p>
          <a:r>
            <a:rPr lang="en-GB" sz="1800" dirty="0"/>
            <a:t>The participant queries wording within the item, e.g. unsure of meaning</a:t>
          </a:r>
        </a:p>
        <a:p>
          <a:endParaRPr lang="en-US" sz="1800" dirty="0"/>
        </a:p>
      </dgm:t>
    </dgm:pt>
    <dgm:pt modelId="{61316061-A884-764F-932C-59130001BA7C}" type="parTrans" cxnId="{40687EF3-A11B-FC4F-8D32-E4A9DF75546E}">
      <dgm:prSet/>
      <dgm:spPr/>
      <dgm:t>
        <a:bodyPr/>
        <a:lstStyle/>
        <a:p>
          <a:endParaRPr lang="en-US"/>
        </a:p>
      </dgm:t>
    </dgm:pt>
    <dgm:pt modelId="{D14C558C-FA31-2048-B30C-E3CC72C38168}" type="sibTrans" cxnId="{40687EF3-A11B-FC4F-8D32-E4A9DF75546E}">
      <dgm:prSet/>
      <dgm:spPr/>
      <dgm:t>
        <a:bodyPr/>
        <a:lstStyle/>
        <a:p>
          <a:endParaRPr lang="en-US"/>
        </a:p>
      </dgm:t>
    </dgm:pt>
    <dgm:pt modelId="{BCD661F9-AD44-1049-A2CC-1A783FA374E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/>
            <a:t>Timing relevance</a:t>
          </a:r>
        </a:p>
        <a:p>
          <a:r>
            <a:rPr lang="en-GB" sz="1800" dirty="0"/>
            <a:t>The participant does not consider the item ‘relevant’ to the timing of the intervention</a:t>
          </a:r>
          <a:endParaRPr lang="en-US" sz="1800" dirty="0"/>
        </a:p>
      </dgm:t>
    </dgm:pt>
    <dgm:pt modelId="{6C3FEB50-7F05-BB49-9607-99A5C4638AF6}" type="parTrans" cxnId="{126C7462-727B-FB49-95DA-92739637B928}">
      <dgm:prSet/>
      <dgm:spPr/>
      <dgm:t>
        <a:bodyPr/>
        <a:lstStyle/>
        <a:p>
          <a:endParaRPr lang="en-US"/>
        </a:p>
      </dgm:t>
    </dgm:pt>
    <dgm:pt modelId="{CB702D43-8BC8-F241-937D-4E1C1B6FFE4F}" type="sibTrans" cxnId="{126C7462-727B-FB49-95DA-92739637B928}">
      <dgm:prSet/>
      <dgm:spPr/>
      <dgm:t>
        <a:bodyPr/>
        <a:lstStyle/>
        <a:p>
          <a:endParaRPr lang="en-US"/>
        </a:p>
      </dgm:t>
    </dgm:pt>
    <dgm:pt modelId="{E05989D1-60C6-7640-AFF5-CE80A0E93DE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/>
            <a:t>Who?</a:t>
          </a:r>
        </a:p>
        <a:p>
          <a:r>
            <a:rPr lang="en-GB" sz="1800" dirty="0"/>
            <a:t>The participant has trouble with ‘who’ the item is relating to e.g. themself,  or others (and who the ‘others’ may be)</a:t>
          </a:r>
          <a:endParaRPr lang="en-US" sz="1800" dirty="0"/>
        </a:p>
      </dgm:t>
    </dgm:pt>
    <dgm:pt modelId="{D612A1CE-D535-EF42-B477-D3139708806E}" type="parTrans" cxnId="{107C5707-A419-8443-8511-F6885EA4BE0A}">
      <dgm:prSet/>
      <dgm:spPr/>
      <dgm:t>
        <a:bodyPr/>
        <a:lstStyle/>
        <a:p>
          <a:endParaRPr lang="en-US"/>
        </a:p>
      </dgm:t>
    </dgm:pt>
    <dgm:pt modelId="{8917F422-F6AF-CC45-9486-36BED329FAC4}" type="sibTrans" cxnId="{107C5707-A419-8443-8511-F6885EA4BE0A}">
      <dgm:prSet/>
      <dgm:spPr/>
      <dgm:t>
        <a:bodyPr/>
        <a:lstStyle/>
        <a:p>
          <a:endParaRPr lang="en-US"/>
        </a:p>
      </dgm:t>
    </dgm:pt>
    <dgm:pt modelId="{1495E5BF-A567-924A-834B-C28A6D88E6E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sz="2000" b="1" dirty="0"/>
            <a:t>Multiple Interpretations </a:t>
          </a:r>
        </a:p>
        <a:p>
          <a:r>
            <a:rPr lang="en-GB" sz="1800" dirty="0"/>
            <a:t>The participant offers a response from their own perspective as well as that of others involved in the intervention, in a single response</a:t>
          </a:r>
          <a:endParaRPr lang="en-US" sz="1800" dirty="0"/>
        </a:p>
      </dgm:t>
    </dgm:pt>
    <dgm:pt modelId="{7E148558-E806-F74F-B9B3-AF4C4A856B3A}" type="parTrans" cxnId="{DE0162A1-7826-4A43-BFFD-36030B2225DC}">
      <dgm:prSet/>
      <dgm:spPr/>
      <dgm:t>
        <a:bodyPr/>
        <a:lstStyle/>
        <a:p>
          <a:endParaRPr lang="en-US"/>
        </a:p>
      </dgm:t>
    </dgm:pt>
    <dgm:pt modelId="{1F612590-E9B8-F14B-B5EF-B1027739CB23}" type="sibTrans" cxnId="{DE0162A1-7826-4A43-BFFD-36030B2225DC}">
      <dgm:prSet/>
      <dgm:spPr/>
      <dgm:t>
        <a:bodyPr/>
        <a:lstStyle/>
        <a:p>
          <a:endParaRPr lang="en-US"/>
        </a:p>
      </dgm:t>
    </dgm:pt>
    <dgm:pt modelId="{F2072051-9D0B-0045-AFDC-7979E574A3A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dirty="0"/>
            <a:t>Role relevance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/>
            <a:t>The participant does not consider the item ‘relevant’ to their role in the intervention </a:t>
          </a:r>
        </a:p>
      </dgm:t>
    </dgm:pt>
    <dgm:pt modelId="{EEDD4300-961E-B549-8789-A273E3D23A97}" type="parTrans" cxnId="{87647A59-29FC-6B4B-A9DC-F370C59725DF}">
      <dgm:prSet/>
      <dgm:spPr/>
      <dgm:t>
        <a:bodyPr/>
        <a:lstStyle/>
        <a:p>
          <a:endParaRPr lang="en-US"/>
        </a:p>
      </dgm:t>
    </dgm:pt>
    <dgm:pt modelId="{812D87C3-052D-B24A-B82B-59E2B0027991}" type="sibTrans" cxnId="{87647A59-29FC-6B4B-A9DC-F370C59725DF}">
      <dgm:prSet/>
      <dgm:spPr/>
      <dgm:t>
        <a:bodyPr/>
        <a:lstStyle/>
        <a:p>
          <a:endParaRPr lang="en-US"/>
        </a:p>
      </dgm:t>
    </dgm:pt>
    <dgm:pt modelId="{0B5162F0-39C8-754D-86D7-AA511290717B}" type="pres">
      <dgm:prSet presAssocID="{6352B514-B3F8-2E4C-825A-87036FF7E8E1}" presName="diagram" presStyleCnt="0">
        <dgm:presLayoutVars>
          <dgm:dir/>
          <dgm:resizeHandles val="exact"/>
        </dgm:presLayoutVars>
      </dgm:prSet>
      <dgm:spPr/>
    </dgm:pt>
    <dgm:pt modelId="{EE0CC2E1-6D2D-2349-908A-3151498B3D0E}" type="pres">
      <dgm:prSet presAssocID="{7DCEE52C-8AAC-CD4D-BDF5-9B022F6C741B}" presName="node" presStyleLbl="node1" presStyleIdx="0" presStyleCnt="5" custScaleX="214042" custScaleY="172950" custLinFactX="-17748" custLinFactNeighborX="-100000" custLinFactNeighborY="-6233">
        <dgm:presLayoutVars>
          <dgm:bulletEnabled val="1"/>
        </dgm:presLayoutVars>
      </dgm:prSet>
      <dgm:spPr>
        <a:prstGeom prst="roundRect">
          <a:avLst/>
        </a:prstGeom>
      </dgm:spPr>
    </dgm:pt>
    <dgm:pt modelId="{B43EB787-6DC7-2146-A10B-4AF6ABD50350}" type="pres">
      <dgm:prSet presAssocID="{D14C558C-FA31-2048-B30C-E3CC72C38168}" presName="sibTrans" presStyleCnt="0"/>
      <dgm:spPr/>
    </dgm:pt>
    <dgm:pt modelId="{3DEB7A5D-C58B-6D49-84AB-C1E6A35300D2}" type="pres">
      <dgm:prSet presAssocID="{BCD661F9-AD44-1049-A2CC-1A783FA374E0}" presName="node" presStyleLbl="node1" presStyleIdx="1" presStyleCnt="5" custScaleX="179264" custScaleY="220852" custLinFactX="6598" custLinFactNeighborX="100000" custLinFactNeighborY="17209">
        <dgm:presLayoutVars>
          <dgm:bulletEnabled val="1"/>
        </dgm:presLayoutVars>
      </dgm:prSet>
      <dgm:spPr>
        <a:prstGeom prst="roundRect">
          <a:avLst/>
        </a:prstGeom>
      </dgm:spPr>
    </dgm:pt>
    <dgm:pt modelId="{34F0D21E-610D-F949-AFA4-E7C803AD4C93}" type="pres">
      <dgm:prSet presAssocID="{CB702D43-8BC8-F241-937D-4E1C1B6FFE4F}" presName="sibTrans" presStyleCnt="0"/>
      <dgm:spPr/>
    </dgm:pt>
    <dgm:pt modelId="{B6CB6A14-BF9E-7049-BB63-B3365AD71449}" type="pres">
      <dgm:prSet presAssocID="{F2072051-9D0B-0045-AFDC-7979E574A3A3}" presName="node" presStyleLbl="node1" presStyleIdx="2" presStyleCnt="5" custScaleX="263350" custScaleY="165652" custLinFactX="111230" custLinFactNeighborX="200000" custLinFactNeighborY="32549">
        <dgm:presLayoutVars>
          <dgm:bulletEnabled val="1"/>
        </dgm:presLayoutVars>
      </dgm:prSet>
      <dgm:spPr>
        <a:prstGeom prst="roundRect">
          <a:avLst/>
        </a:prstGeom>
      </dgm:spPr>
    </dgm:pt>
    <dgm:pt modelId="{BDEE937C-B4ED-BA4F-A4A5-421F780B0327}" type="pres">
      <dgm:prSet presAssocID="{812D87C3-052D-B24A-B82B-59E2B0027991}" presName="sibTrans" presStyleCnt="0"/>
      <dgm:spPr/>
    </dgm:pt>
    <dgm:pt modelId="{51C25BED-063A-7840-8A79-55814986D635}" type="pres">
      <dgm:prSet presAssocID="{E05989D1-60C6-7640-AFF5-CE80A0E93DE8}" presName="node" presStyleLbl="node1" presStyleIdx="3" presStyleCnt="5" custScaleX="184616" custScaleY="239249" custLinFactY="-100000" custLinFactNeighborX="-20986" custLinFactNeighborY="-174581">
        <dgm:presLayoutVars>
          <dgm:bulletEnabled val="1"/>
        </dgm:presLayoutVars>
      </dgm:prSet>
      <dgm:spPr>
        <a:prstGeom prst="roundRect">
          <a:avLst/>
        </a:prstGeom>
      </dgm:spPr>
    </dgm:pt>
    <dgm:pt modelId="{BE4C23A0-4B93-DD44-BFE3-7C53A8DBA8CC}" type="pres">
      <dgm:prSet presAssocID="{8917F422-F6AF-CC45-9486-36BED329FAC4}" presName="sibTrans" presStyleCnt="0"/>
      <dgm:spPr/>
    </dgm:pt>
    <dgm:pt modelId="{1A376F5E-45C6-EB46-B95B-B194D1C8AE83}" type="pres">
      <dgm:prSet presAssocID="{1495E5BF-A567-924A-834B-C28A6D88E6E1}" presName="node" presStyleLbl="node1" presStyleIdx="4" presStyleCnt="5" custScaleX="182620" custScaleY="343369" custLinFactX="-200000" custLinFactNeighborX="-255000" custLinFactNeighborY="-13439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07C5707-A419-8443-8511-F6885EA4BE0A}" srcId="{6352B514-B3F8-2E4C-825A-87036FF7E8E1}" destId="{E05989D1-60C6-7640-AFF5-CE80A0E93DE8}" srcOrd="3" destOrd="0" parTransId="{D612A1CE-D535-EF42-B477-D3139708806E}" sibTransId="{8917F422-F6AF-CC45-9486-36BED329FAC4}"/>
    <dgm:cxn modelId="{2F589A43-4B0F-A54F-B51B-3FAFDA8B8C00}" type="presOf" srcId="{F2072051-9D0B-0045-AFDC-7979E574A3A3}" destId="{B6CB6A14-BF9E-7049-BB63-B3365AD71449}" srcOrd="0" destOrd="0" presId="urn:microsoft.com/office/officeart/2005/8/layout/default"/>
    <dgm:cxn modelId="{87647A59-29FC-6B4B-A9DC-F370C59725DF}" srcId="{6352B514-B3F8-2E4C-825A-87036FF7E8E1}" destId="{F2072051-9D0B-0045-AFDC-7979E574A3A3}" srcOrd="2" destOrd="0" parTransId="{EEDD4300-961E-B549-8789-A273E3D23A97}" sibTransId="{812D87C3-052D-B24A-B82B-59E2B0027991}"/>
    <dgm:cxn modelId="{126C7462-727B-FB49-95DA-92739637B928}" srcId="{6352B514-B3F8-2E4C-825A-87036FF7E8E1}" destId="{BCD661F9-AD44-1049-A2CC-1A783FA374E0}" srcOrd="1" destOrd="0" parTransId="{6C3FEB50-7F05-BB49-9607-99A5C4638AF6}" sibTransId="{CB702D43-8BC8-F241-937D-4E1C1B6FFE4F}"/>
    <dgm:cxn modelId="{C1C4AB8E-692A-8541-ABF6-7550445BE4DC}" type="presOf" srcId="{7DCEE52C-8AAC-CD4D-BDF5-9B022F6C741B}" destId="{EE0CC2E1-6D2D-2349-908A-3151498B3D0E}" srcOrd="0" destOrd="0" presId="urn:microsoft.com/office/officeart/2005/8/layout/default"/>
    <dgm:cxn modelId="{DE0162A1-7826-4A43-BFFD-36030B2225DC}" srcId="{6352B514-B3F8-2E4C-825A-87036FF7E8E1}" destId="{1495E5BF-A567-924A-834B-C28A6D88E6E1}" srcOrd="4" destOrd="0" parTransId="{7E148558-E806-F74F-B9B3-AF4C4A856B3A}" sibTransId="{1F612590-E9B8-F14B-B5EF-B1027739CB23}"/>
    <dgm:cxn modelId="{6F5016A4-38F0-744D-9B17-7889B12575E1}" type="presOf" srcId="{1495E5BF-A567-924A-834B-C28A6D88E6E1}" destId="{1A376F5E-45C6-EB46-B95B-B194D1C8AE83}" srcOrd="0" destOrd="0" presId="urn:microsoft.com/office/officeart/2005/8/layout/default"/>
    <dgm:cxn modelId="{EDB07EB5-CB99-4545-AB13-DE43B571EF9D}" type="presOf" srcId="{E05989D1-60C6-7640-AFF5-CE80A0E93DE8}" destId="{51C25BED-063A-7840-8A79-55814986D635}" srcOrd="0" destOrd="0" presId="urn:microsoft.com/office/officeart/2005/8/layout/default"/>
    <dgm:cxn modelId="{99C8C6C5-D459-174F-87A2-23A169AC8883}" type="presOf" srcId="{6352B514-B3F8-2E4C-825A-87036FF7E8E1}" destId="{0B5162F0-39C8-754D-86D7-AA511290717B}" srcOrd="0" destOrd="0" presId="urn:microsoft.com/office/officeart/2005/8/layout/default"/>
    <dgm:cxn modelId="{29078DC7-F82D-FB4A-B8C8-2F9722374AEB}" type="presOf" srcId="{BCD661F9-AD44-1049-A2CC-1A783FA374E0}" destId="{3DEB7A5D-C58B-6D49-84AB-C1E6A35300D2}" srcOrd="0" destOrd="0" presId="urn:microsoft.com/office/officeart/2005/8/layout/default"/>
    <dgm:cxn modelId="{40687EF3-A11B-FC4F-8D32-E4A9DF75546E}" srcId="{6352B514-B3F8-2E4C-825A-87036FF7E8E1}" destId="{7DCEE52C-8AAC-CD4D-BDF5-9B022F6C741B}" srcOrd="0" destOrd="0" parTransId="{61316061-A884-764F-932C-59130001BA7C}" sibTransId="{D14C558C-FA31-2048-B30C-E3CC72C38168}"/>
    <dgm:cxn modelId="{AE100B51-70EB-B543-9C9D-806895F722F6}" type="presParOf" srcId="{0B5162F0-39C8-754D-86D7-AA511290717B}" destId="{EE0CC2E1-6D2D-2349-908A-3151498B3D0E}" srcOrd="0" destOrd="0" presId="urn:microsoft.com/office/officeart/2005/8/layout/default"/>
    <dgm:cxn modelId="{F44ABC91-4585-C941-A1A7-ED6C0AD96849}" type="presParOf" srcId="{0B5162F0-39C8-754D-86D7-AA511290717B}" destId="{B43EB787-6DC7-2146-A10B-4AF6ABD50350}" srcOrd="1" destOrd="0" presId="urn:microsoft.com/office/officeart/2005/8/layout/default"/>
    <dgm:cxn modelId="{BA8366D2-CAC9-C648-8A14-EC0632235464}" type="presParOf" srcId="{0B5162F0-39C8-754D-86D7-AA511290717B}" destId="{3DEB7A5D-C58B-6D49-84AB-C1E6A35300D2}" srcOrd="2" destOrd="0" presId="urn:microsoft.com/office/officeart/2005/8/layout/default"/>
    <dgm:cxn modelId="{99FC13F5-7935-5548-8722-38B78610E799}" type="presParOf" srcId="{0B5162F0-39C8-754D-86D7-AA511290717B}" destId="{34F0D21E-610D-F949-AFA4-E7C803AD4C93}" srcOrd="3" destOrd="0" presId="urn:microsoft.com/office/officeart/2005/8/layout/default"/>
    <dgm:cxn modelId="{088ABAEC-9801-D543-AE1B-F8799149A4BC}" type="presParOf" srcId="{0B5162F0-39C8-754D-86D7-AA511290717B}" destId="{B6CB6A14-BF9E-7049-BB63-B3365AD71449}" srcOrd="4" destOrd="0" presId="urn:microsoft.com/office/officeart/2005/8/layout/default"/>
    <dgm:cxn modelId="{4EE87CE4-C283-CB46-B60E-9F63BE1AF4AD}" type="presParOf" srcId="{0B5162F0-39C8-754D-86D7-AA511290717B}" destId="{BDEE937C-B4ED-BA4F-A4A5-421F780B0327}" srcOrd="5" destOrd="0" presId="urn:microsoft.com/office/officeart/2005/8/layout/default"/>
    <dgm:cxn modelId="{9C449437-7B8D-684A-87C8-D471D62F6920}" type="presParOf" srcId="{0B5162F0-39C8-754D-86D7-AA511290717B}" destId="{51C25BED-063A-7840-8A79-55814986D635}" srcOrd="6" destOrd="0" presId="urn:microsoft.com/office/officeart/2005/8/layout/default"/>
    <dgm:cxn modelId="{284B52EF-3A70-B141-A890-665166CD0DC8}" type="presParOf" srcId="{0B5162F0-39C8-754D-86D7-AA511290717B}" destId="{BE4C23A0-4B93-DD44-BFE3-7C53A8DBA8CC}" srcOrd="7" destOrd="0" presId="urn:microsoft.com/office/officeart/2005/8/layout/default"/>
    <dgm:cxn modelId="{799F94F8-C1B0-1143-A582-02F47F02D31F}" type="presParOf" srcId="{0B5162F0-39C8-754D-86D7-AA511290717B}" destId="{1A376F5E-45C6-EB46-B95B-B194D1C8AE8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CC2E1-6D2D-2349-908A-3151498B3D0E}">
      <dsp:nvSpPr>
        <dsp:cNvPr id="0" name=""/>
        <dsp:cNvSpPr/>
      </dsp:nvSpPr>
      <dsp:spPr>
        <a:xfrm>
          <a:off x="115309" y="148850"/>
          <a:ext cx="2981166" cy="144530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Wording/ Ambiguity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participant queries wording within the item, e.g. unsure of meaning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85863" y="219404"/>
        <a:ext cx="2840058" cy="1304195"/>
      </dsp:txXfrm>
    </dsp:sp>
    <dsp:sp modelId="{3DEB7A5D-C58B-6D49-84AB-C1E6A35300D2}">
      <dsp:nvSpPr>
        <dsp:cNvPr id="0" name=""/>
        <dsp:cNvSpPr/>
      </dsp:nvSpPr>
      <dsp:spPr>
        <a:xfrm>
          <a:off x="6360436" y="144596"/>
          <a:ext cx="2496780" cy="184560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Timing relevance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participant does not consider the item ‘relevant’ to the timing of the intervention</a:t>
          </a:r>
          <a:endParaRPr lang="en-US" sz="1800" kern="1200" dirty="0"/>
        </a:p>
      </dsp:txBody>
      <dsp:txXfrm>
        <a:off x="6450531" y="234691"/>
        <a:ext cx="2316590" cy="1665419"/>
      </dsp:txXfrm>
    </dsp:sp>
    <dsp:sp modelId="{B6CB6A14-BF9E-7049-BB63-B3365AD71449}">
      <dsp:nvSpPr>
        <dsp:cNvPr id="0" name=""/>
        <dsp:cNvSpPr/>
      </dsp:nvSpPr>
      <dsp:spPr>
        <a:xfrm>
          <a:off x="4368042" y="3000248"/>
          <a:ext cx="3667926" cy="1384315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kern="1200" dirty="0"/>
            <a:t>Role relevance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/>
            <a:t>The participant does not consider the item ‘relevant’ to their role in the intervention </a:t>
          </a:r>
        </a:p>
      </dsp:txBody>
      <dsp:txXfrm>
        <a:off x="4435619" y="3067825"/>
        <a:ext cx="3532772" cy="1249161"/>
      </dsp:txXfrm>
    </dsp:sp>
    <dsp:sp modelId="{51C25BED-063A-7840-8A79-55814986D635}">
      <dsp:nvSpPr>
        <dsp:cNvPr id="0" name=""/>
        <dsp:cNvSpPr/>
      </dsp:nvSpPr>
      <dsp:spPr>
        <a:xfrm>
          <a:off x="3548159" y="126116"/>
          <a:ext cx="2571322" cy="199934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Who?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participant has trouble with ‘who’ the item is relating to e.g. themself,  or others (and who the ‘others’ may be)</a:t>
          </a:r>
          <a:endParaRPr lang="en-US" sz="1800" kern="1200" dirty="0"/>
        </a:p>
      </dsp:txBody>
      <dsp:txXfrm>
        <a:off x="3645759" y="223716"/>
        <a:ext cx="2376122" cy="1804149"/>
      </dsp:txXfrm>
    </dsp:sp>
    <dsp:sp modelId="{1A376F5E-45C6-EB46-B95B-B194D1C8AE83}">
      <dsp:nvSpPr>
        <dsp:cNvPr id="0" name=""/>
        <dsp:cNvSpPr/>
      </dsp:nvSpPr>
      <dsp:spPr>
        <a:xfrm>
          <a:off x="213835" y="1873367"/>
          <a:ext cx="2543522" cy="2869456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Multiple Interpretations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participant offers a response from their own perspective as well as that of others involved in the intervention, in a single response</a:t>
          </a:r>
          <a:endParaRPr lang="en-US" sz="1800" kern="1200" dirty="0"/>
        </a:p>
      </dsp:txBody>
      <dsp:txXfrm>
        <a:off x="338000" y="1997532"/>
        <a:ext cx="2295192" cy="262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9F2D-2C6D-4DE8-AF03-44B950F7AF50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96955-19C8-447B-9AC7-DE00E46E6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9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Summary of talk:</a:t>
            </a:r>
          </a:p>
          <a:p>
            <a:r>
              <a:rPr lang="en-GB" dirty="0"/>
              <a:t>New innovations in health and social care provision promise improvement in service user outcomes, yet fail to be successfully integrated into routine practice. The presentation will provide a brief introduction to ‘implementation science’ and outline how the theoretical and practical developments in this field can help us to better understand – and influence – efforts to create and sustain change in practice. One key approach within the field, Normalization Process Theory (NPT) (http://normalizationprocess.org) will be described and illustrated with brief examples, as a tool for planning and evaluating complex health interventions.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6955-19C8-447B-9AC7-DE00E46E68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4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9470B97-2D0D-3F4B-9F4E-0995A8497AAF}" type="slidenum">
              <a:rPr lang="en-US" sz="1200" baseline="0"/>
              <a:pPr algn="r"/>
              <a:t>5</a:t>
            </a:fld>
            <a:endParaRPr lang="en-US" sz="1200" baseline="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Style:</a:t>
            </a:r>
            <a:r>
              <a:rPr lang="en-US" baseline="0" dirty="0">
                <a:ea typeface="ＭＳ Ｐゴシック" charset="0"/>
              </a:rPr>
              <a:t> one bullet point appearing at a time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1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28842" y="10265300"/>
            <a:ext cx="2927937" cy="54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678" tIns="45839" rIns="91678" bIns="45839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9470B97-2D0D-3F4B-9F4E-0995A8497AAF}" type="slidenum">
              <a:rPr lang="en-US" sz="1200" baseline="0"/>
              <a:pPr algn="r"/>
              <a:t>8</a:t>
            </a:fld>
            <a:endParaRPr lang="en-US" sz="1200" baseline="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Style:</a:t>
            </a:r>
            <a:r>
              <a:rPr lang="en-US" baseline="0" dirty="0">
                <a:ea typeface="ＭＳ Ｐゴシック" charset="0"/>
              </a:rPr>
              <a:t> one bullet point appearing at a time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0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28842" y="10265300"/>
            <a:ext cx="2927937" cy="54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678" tIns="45839" rIns="91678" bIns="45839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70B97-2D0D-3F4B-9F4E-0995A8497A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Style:</a:t>
            </a:r>
            <a:r>
              <a:rPr lang="en-US" baseline="0" dirty="0">
                <a:ea typeface="ＭＳ Ｐゴシック" charset="0"/>
              </a:rPr>
              <a:t> one bullet point appearing at a time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0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9470B97-2D0D-3F4B-9F4E-0995A8497AAF}" type="slidenum">
              <a:rPr lang="en-US" sz="1200" baseline="0"/>
              <a:pPr algn="r"/>
              <a:t>13</a:t>
            </a:fld>
            <a:endParaRPr lang="en-US" sz="1200" baseline="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Style:</a:t>
            </a:r>
            <a:r>
              <a:rPr lang="en-US" baseline="0" dirty="0">
                <a:ea typeface="ＭＳ Ｐゴシック" charset="0"/>
              </a:rPr>
              <a:t> one bullet point appearing at a time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2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9470B97-2D0D-3F4B-9F4E-0995A8497AAF}" type="slidenum">
              <a:rPr lang="en-US" sz="1200" baseline="0"/>
              <a:pPr algn="r"/>
              <a:t>17</a:t>
            </a:fld>
            <a:endParaRPr lang="en-US" sz="1200" baseline="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Style:</a:t>
            </a:r>
            <a:r>
              <a:rPr lang="en-US" baseline="0" dirty="0">
                <a:ea typeface="ＭＳ Ｐゴシック" charset="0"/>
              </a:rPr>
              <a:t> one bullet point appearing at a time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2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9470B97-2D0D-3F4B-9F4E-0995A8497AAF}" type="slidenum">
              <a:rPr lang="en-US" sz="1200" baseline="0"/>
              <a:pPr algn="r"/>
              <a:t>19</a:t>
            </a:fld>
            <a:endParaRPr lang="en-US" sz="1200" baseline="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Style:</a:t>
            </a:r>
            <a:r>
              <a:rPr lang="en-US" baseline="0" dirty="0">
                <a:ea typeface="ＭＳ Ｐゴシック" charset="0"/>
              </a:rPr>
              <a:t> one bullet point appearing at a time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5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9470B97-2D0D-3F4B-9F4E-0995A8497AAF}" type="slidenum">
              <a:rPr lang="en-US" sz="1200" baseline="0"/>
              <a:pPr algn="r"/>
              <a:t>20</a:t>
            </a:fld>
            <a:endParaRPr lang="en-US" sz="1200" baseline="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Style:</a:t>
            </a:r>
            <a:r>
              <a:rPr lang="en-US" baseline="0" dirty="0">
                <a:ea typeface="ＭＳ Ｐゴシック" charset="0"/>
              </a:rPr>
              <a:t> one bullet point appearing at a time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0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FAA3-13E2-9B4A-8386-E863C2DDE071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88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252" y="2177716"/>
            <a:ext cx="10876547" cy="1424322"/>
          </a:xfrm>
        </p:spPr>
        <p:txBody>
          <a:bodyPr anchor="b">
            <a:normAutofit/>
          </a:bodyPr>
          <a:lstStyle>
            <a:lvl1pPr algn="l">
              <a:defRPr sz="5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10876546" cy="1655762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C93EA8F-5D32-42A5-B63F-842A0F047210}" type="datetimeFigureOut">
              <a:rPr lang="en-GB" smtClean="0"/>
              <a:pPr/>
              <a:t>07/06/2021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80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TO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362" y="6299510"/>
            <a:ext cx="2296304" cy="478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584" y="411770"/>
            <a:ext cx="1567542" cy="47563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59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no TOT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27" y="411771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54013" y="369731"/>
            <a:ext cx="8417013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1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5427" y="6356350"/>
            <a:ext cx="2743200" cy="365125"/>
          </a:xfrm>
        </p:spPr>
        <p:txBody>
          <a:bodyPr/>
          <a:lstStyle/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821615"/>
            <a:ext cx="7772400" cy="1298705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584" y="411770"/>
            <a:ext cx="1567542" cy="47563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394139"/>
            <a:ext cx="7772400" cy="4312052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47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427" y="6356350"/>
            <a:ext cx="2743200" cy="365125"/>
          </a:xfrm>
        </p:spPr>
        <p:txBody>
          <a:bodyPr/>
          <a:lstStyle/>
          <a:p>
            <a:fld id="{1370C4FA-0DA2-470F-BFEF-56E857E51CBE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F8A46-E344-42B0-8AFF-66A3024D4E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1741269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709857"/>
            <a:ext cx="10515600" cy="1411324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27" y="411771"/>
            <a:ext cx="1567542" cy="4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881" y="2413398"/>
            <a:ext cx="6694239" cy="20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203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6/7/21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8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AEB8-1B1D-4862-A78F-974D0CE1577A}" type="datetimeFigureOut">
              <a:rPr lang="en-GB" smtClean="0">
                <a:solidFill>
                  <a:srgbClr val="073E87"/>
                </a:solidFill>
              </a:rPr>
              <a:pPr/>
              <a:t>07/06/2021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CE26-2642-4789-ACB1-BDA4D591FB30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6084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525B"/>
                </a:solidFill>
              </a:defRPr>
            </a:lvl1pPr>
          </a:lstStyle>
          <a:p>
            <a:r>
              <a:rPr lang="es-ES_tradnl" dirty="0" err="1"/>
              <a:t>Tittle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3F525B"/>
                </a:solidFill>
              </a:defRPr>
            </a:lvl1pPr>
            <a:lvl2pPr>
              <a:defRPr>
                <a:solidFill>
                  <a:srgbClr val="3F525B"/>
                </a:solidFill>
              </a:defRPr>
            </a:lvl2pPr>
            <a:lvl3pPr>
              <a:defRPr>
                <a:solidFill>
                  <a:srgbClr val="3F525B"/>
                </a:solidFill>
              </a:defRPr>
            </a:lvl3pPr>
            <a:lvl4pPr>
              <a:defRPr>
                <a:solidFill>
                  <a:srgbClr val="3F525B"/>
                </a:solidFill>
              </a:defRPr>
            </a:lvl4pPr>
            <a:lvl5pPr>
              <a:defRPr>
                <a:solidFill>
                  <a:srgbClr val="3F525B"/>
                </a:solidFill>
              </a:defRPr>
            </a:lvl5pPr>
          </a:lstStyle>
          <a:p>
            <a:pPr lvl="0"/>
            <a:r>
              <a:rPr lang="es-ES_tradnl" dirty="0" err="1"/>
              <a:t>Item</a:t>
            </a:r>
            <a:r>
              <a:rPr lang="es-ES_tradnl" dirty="0"/>
              <a:t> 1</a:t>
            </a:r>
          </a:p>
          <a:p>
            <a:pPr lvl="1"/>
            <a:r>
              <a:rPr lang="es-ES_tradnl" dirty="0" err="1"/>
              <a:t>Item</a:t>
            </a:r>
            <a:r>
              <a:rPr lang="es-ES_tradnl" dirty="0"/>
              <a:t> 2</a:t>
            </a:r>
          </a:p>
          <a:p>
            <a:pPr lvl="2"/>
            <a:r>
              <a:rPr lang="es-ES_tradnl" dirty="0" err="1"/>
              <a:t>Item</a:t>
            </a:r>
            <a:r>
              <a:rPr lang="es-ES_tradnl" dirty="0"/>
              <a:t> 3</a:t>
            </a:r>
          </a:p>
          <a:p>
            <a:pPr lvl="3"/>
            <a:r>
              <a:rPr lang="es-ES_tradnl" dirty="0" err="1"/>
              <a:t>Item</a:t>
            </a:r>
            <a:r>
              <a:rPr lang="es-ES_tradnl" dirty="0"/>
              <a:t> 4</a:t>
            </a:r>
          </a:p>
          <a:p>
            <a:pPr lvl="4"/>
            <a:r>
              <a:rPr lang="es-ES_tradnl" dirty="0" err="1"/>
              <a:t>Item</a:t>
            </a:r>
            <a:r>
              <a:rPr lang="es-ES_tradnl" dirty="0"/>
              <a:t> 5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B8DF7C-40DF-2744-B5FA-8A3C172FD9B7}" type="datetime1">
              <a:rPr lang="ca-ES" smtClean="0"/>
              <a:t>7/6/21</a:t>
            </a:fld>
            <a:endParaRPr lang="es-ES_tradnl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A3CD53-94F9-A849-A93A-434CCE3C8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1703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Slides no TO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45CDD-E9C0-49C1-B4D4-324A8B9CF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197" y="373733"/>
            <a:ext cx="1558109" cy="4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3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696" y="5968092"/>
            <a:ext cx="2296304" cy="4788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400229-F14B-4AC9-8DB2-9143BEBE9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252" y="2177716"/>
            <a:ext cx="10876547" cy="1424322"/>
          </a:xfrm>
        </p:spPr>
        <p:txBody>
          <a:bodyPr anchor="b">
            <a:normAutofit/>
          </a:bodyPr>
          <a:lstStyle>
            <a:lvl1pPr algn="l">
              <a:defRPr sz="5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95948C-DF93-44F2-82EE-53A39120E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10876546" cy="1655762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78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Slides no TOT Logo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554013" y="369731"/>
            <a:ext cx="8417013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27" y="446231"/>
            <a:ext cx="1558109" cy="4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37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Slides bot LOGO no TO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074" y="5940577"/>
            <a:ext cx="1558109" cy="47277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11261756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495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s TOT &amp;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441" y="6299109"/>
            <a:ext cx="2300152" cy="47960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EA8B6-D2DD-4062-A64D-2D0E75F499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197" y="373733"/>
            <a:ext cx="1558109" cy="4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44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394139"/>
            <a:ext cx="7772400" cy="4312052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821615"/>
            <a:ext cx="7772400" cy="1298705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Heading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197" y="373733"/>
            <a:ext cx="1558109" cy="4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67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1741269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F8A46-E344-42B0-8AFF-66A3024D4E2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709857"/>
            <a:ext cx="10515600" cy="1411324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27" y="509291"/>
            <a:ext cx="1558109" cy="4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33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881" y="2413398"/>
            <a:ext cx="6694239" cy="20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0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624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584" y="411770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26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bot LOGO no T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379" y="5939146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1261756" cy="394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1127749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781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TO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362" y="6299510"/>
            <a:ext cx="2296304" cy="478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584" y="411770"/>
            <a:ext cx="1567542" cy="47563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95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73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no TOT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27" y="411771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54013" y="369731"/>
            <a:ext cx="8417013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11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5427" y="6356350"/>
            <a:ext cx="2743200" cy="365125"/>
          </a:xfrm>
        </p:spPr>
        <p:txBody>
          <a:bodyPr/>
          <a:lstStyle/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821615"/>
            <a:ext cx="7772400" cy="1298705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584" y="411770"/>
            <a:ext cx="1567542" cy="47563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394139"/>
            <a:ext cx="7772400" cy="4312052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572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427" y="6356350"/>
            <a:ext cx="2743200" cy="365125"/>
          </a:xfrm>
        </p:spPr>
        <p:txBody>
          <a:bodyPr/>
          <a:lstStyle/>
          <a:p>
            <a:fld id="{1370C4FA-0DA2-470F-BFEF-56E857E51CBE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F8A46-E344-42B0-8AFF-66A3024D4E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1741269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709857"/>
            <a:ext cx="10515600" cy="1411324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27" y="411771"/>
            <a:ext cx="1567542" cy="4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3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881" y="2413398"/>
            <a:ext cx="6694239" cy="20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07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61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525B"/>
                </a:solidFill>
              </a:defRPr>
            </a:lvl1pPr>
          </a:lstStyle>
          <a:p>
            <a:r>
              <a:rPr lang="es-ES_tradnl" dirty="0" err="1"/>
              <a:t>Tittle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3F525B"/>
                </a:solidFill>
              </a:defRPr>
            </a:lvl1pPr>
            <a:lvl2pPr>
              <a:defRPr>
                <a:solidFill>
                  <a:srgbClr val="3F525B"/>
                </a:solidFill>
              </a:defRPr>
            </a:lvl2pPr>
            <a:lvl3pPr>
              <a:defRPr>
                <a:solidFill>
                  <a:srgbClr val="3F525B"/>
                </a:solidFill>
              </a:defRPr>
            </a:lvl3pPr>
            <a:lvl4pPr>
              <a:defRPr>
                <a:solidFill>
                  <a:srgbClr val="3F525B"/>
                </a:solidFill>
              </a:defRPr>
            </a:lvl4pPr>
            <a:lvl5pPr>
              <a:defRPr>
                <a:solidFill>
                  <a:srgbClr val="3F525B"/>
                </a:solidFill>
              </a:defRPr>
            </a:lvl5pPr>
          </a:lstStyle>
          <a:p>
            <a:pPr lvl="0"/>
            <a:r>
              <a:rPr lang="es-ES_tradnl" dirty="0" err="1"/>
              <a:t>Item</a:t>
            </a:r>
            <a:r>
              <a:rPr lang="es-ES_tradnl" dirty="0"/>
              <a:t> 1</a:t>
            </a:r>
          </a:p>
          <a:p>
            <a:pPr lvl="1"/>
            <a:r>
              <a:rPr lang="es-ES_tradnl" dirty="0" err="1"/>
              <a:t>Item</a:t>
            </a:r>
            <a:r>
              <a:rPr lang="es-ES_tradnl" dirty="0"/>
              <a:t> 2</a:t>
            </a:r>
          </a:p>
          <a:p>
            <a:pPr lvl="2"/>
            <a:r>
              <a:rPr lang="es-ES_tradnl" dirty="0" err="1"/>
              <a:t>Item</a:t>
            </a:r>
            <a:r>
              <a:rPr lang="es-ES_tradnl" dirty="0"/>
              <a:t> 3</a:t>
            </a:r>
          </a:p>
          <a:p>
            <a:pPr lvl="3"/>
            <a:r>
              <a:rPr lang="es-ES_tradnl" dirty="0" err="1"/>
              <a:t>Item</a:t>
            </a:r>
            <a:r>
              <a:rPr lang="es-ES_tradnl" dirty="0"/>
              <a:t> 4</a:t>
            </a:r>
          </a:p>
          <a:p>
            <a:pPr lvl="4"/>
            <a:r>
              <a:rPr lang="es-ES_tradnl" dirty="0" err="1"/>
              <a:t>Item</a:t>
            </a:r>
            <a:r>
              <a:rPr lang="es-ES_tradnl" dirty="0"/>
              <a:t> 5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C50B88-6F49-4748-B227-CF588B6A7785}" type="datetime1">
              <a:rPr lang="en-GB" smtClean="0"/>
              <a:t>07/06/2021</a:t>
            </a:fld>
            <a:endParaRPr lang="es-ES_tradnl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3CD53-94F9-A849-A93A-434CCE3C8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950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6/7/21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9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s bot LOGO no T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379" y="5939146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1261756" cy="394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1127749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12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Slide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6793EA-4A92-495B-8317-C6752319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252" y="2177716"/>
            <a:ext cx="10876547" cy="1424322"/>
          </a:xfrm>
        </p:spPr>
        <p:txBody>
          <a:bodyPr anchor="b">
            <a:normAutofit/>
          </a:bodyPr>
          <a:lstStyle>
            <a:lvl1pPr algn="l">
              <a:defRPr sz="5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501784-0BAA-47EF-8756-13887624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10876546" cy="1655762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74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Slide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848" y="5980132"/>
            <a:ext cx="2300152" cy="4796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211010-0154-438D-8134-809ED7817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252" y="2177716"/>
            <a:ext cx="10876547" cy="1424322"/>
          </a:xfrm>
        </p:spPr>
        <p:txBody>
          <a:bodyPr anchor="b">
            <a:normAutofit/>
          </a:bodyPr>
          <a:lstStyle>
            <a:lvl1pPr algn="l">
              <a:defRPr sz="5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757313-65A1-4BE6-A9D9-95E06B0C0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10876546" cy="1655762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7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584" y="411770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69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bot LOGO no T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379" y="5939146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1261756" cy="394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1127749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98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3EA8F-5D32-42A5-B63F-842A0F047210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B18B-998C-433D-808A-7D4CCF0545B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47" y="504410"/>
            <a:ext cx="2614451" cy="7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2" r:id="rId2"/>
    <p:sldLayoutId id="2147483728" r:id="rId3"/>
    <p:sldLayoutId id="2147483729" r:id="rId4"/>
    <p:sldLayoutId id="214748373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3EA8F-5D32-42A5-B63F-842A0F047210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B18B-998C-433D-808A-7D4CCF0545B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50" y="504410"/>
            <a:ext cx="2614448" cy="7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22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11770"/>
            <a:ext cx="9285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7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9" r:id="rId2"/>
    <p:sldLayoutId id="2147483707" r:id="rId3"/>
    <p:sldLayoutId id="2147483711" r:id="rId4"/>
    <p:sldLayoutId id="2147483654" r:id="rId5"/>
    <p:sldLayoutId id="2147483651" r:id="rId6"/>
    <p:sldLayoutId id="2147483664" r:id="rId7"/>
    <p:sldLayoutId id="2147483713" r:id="rId8"/>
    <p:sldLayoutId id="2147483726" r:id="rId9"/>
    <p:sldLayoutId id="2147483727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337" y="278805"/>
            <a:ext cx="1567542" cy="475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5B335-4F11-413E-BB4C-BB3D22C668D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441" y="6299109"/>
            <a:ext cx="2300152" cy="4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0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10" r:id="rId3"/>
    <p:sldLayoutId id="2147483708" r:id="rId4"/>
    <p:sldLayoutId id="2147483690" r:id="rId5"/>
    <p:sldLayoutId id="2147483691" r:id="rId6"/>
    <p:sldLayoutId id="2147483689" r:id="rId7"/>
    <p:sldLayoutId id="214748371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11770"/>
            <a:ext cx="9285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www.implementall.eu/" TargetMode="Externa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ormalizationprocess.org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hyperlink" Target="http://www.normalizationproces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456" y="2503936"/>
            <a:ext cx="10876547" cy="1502186"/>
          </a:xfrm>
        </p:spPr>
        <p:txBody>
          <a:bodyPr>
            <a:noAutofit/>
          </a:bodyPr>
          <a:lstStyle/>
          <a:p>
            <a:br>
              <a:rPr lang="en-GB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GB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GB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GB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GB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GB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GB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GB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GB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GB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GB" sz="2000" dirty="0"/>
            </a:b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EIC General Assembly, 30 September 2020</a:t>
            </a:r>
            <a:br>
              <a:rPr lang="en-GB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GB" sz="2000" dirty="0"/>
            </a:br>
            <a:br>
              <a:rPr lang="en-GB" sz="2000" dirty="0"/>
            </a:br>
            <a:r>
              <a:rPr lang="en-GB" sz="3200" dirty="0"/>
              <a:t>Measuring implementation process and outcome through </a:t>
            </a:r>
            <a:r>
              <a:rPr lang="en-GB" sz="3200" dirty="0" err="1"/>
              <a:t>NoMAD</a:t>
            </a:r>
            <a:r>
              <a:rPr lang="en-GB" sz="3200" dirty="0"/>
              <a:t>: What is it, what can it</a:t>
            </a:r>
            <a:br>
              <a:rPr lang="en-GB" sz="3200" dirty="0"/>
            </a:br>
            <a:r>
              <a:rPr lang="en-GB" sz="3200" dirty="0"/>
              <a:t>do and how can it be used?</a:t>
            </a:r>
            <a:endParaRPr lang="en-GB" sz="36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1" y="4979500"/>
            <a:ext cx="10876546" cy="165576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Tracy Finch </a:t>
            </a:r>
          </a:p>
          <a:p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Professor of Healthcare &amp; Implementation Science</a:t>
            </a:r>
          </a:p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Faculty of Health &amp; Life Sciences, Northumbria University</a:t>
            </a:r>
            <a:br>
              <a:rPr lang="en-GB" b="1" dirty="0">
                <a:solidFill>
                  <a:schemeClr val="bg1">
                    <a:lumMod val="65000"/>
                  </a:schemeClr>
                </a:solidFill>
              </a:rPr>
            </a:b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324" y="208208"/>
            <a:ext cx="332649" cy="341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6973" y="163584"/>
            <a:ext cx="3130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GB" sz="2200" b="1" dirty="0" err="1">
                <a:solidFill>
                  <a:schemeClr val="bg1">
                    <a:lumMod val="65000"/>
                  </a:schemeClr>
                </a:solidFill>
              </a:rPr>
              <a:t>TracyLFinch</a:t>
            </a:r>
            <a:endParaRPr lang="en-GB"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4D5DF-5B12-8147-8057-4CEF21A778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8767" y="4074531"/>
            <a:ext cx="1565030" cy="1449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3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92369" y="609600"/>
            <a:ext cx="8499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/>
            <a:r>
              <a:rPr lang="en-US" sz="4000" b="1" baseline="0" dirty="0">
                <a:latin typeface="Arial Bold" charset="0"/>
              </a:rPr>
              <a:t>Or more simply….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92369" y="2192215"/>
            <a:ext cx="11324493" cy="356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defTabSz="457200">
              <a:spcBef>
                <a:spcPts val="1800"/>
              </a:spcBef>
            </a:pPr>
            <a:r>
              <a:rPr lang="en-GB" sz="3600" b="1" i="1" dirty="0">
                <a:latin typeface="Calibri"/>
              </a:rPr>
              <a:t>‘It’s </a:t>
            </a:r>
            <a:r>
              <a:rPr lang="en-GB" altLang="zh-TW" sz="3600" b="1" i="1" dirty="0">
                <a:latin typeface="Calibri"/>
              </a:rPr>
              <a:t>all about the ‘work’’:</a:t>
            </a:r>
            <a:endParaRPr lang="en-GB" altLang="zh-TW" sz="2800" i="1" dirty="0">
              <a:latin typeface="Calibri"/>
            </a:endParaRPr>
          </a:p>
          <a:p>
            <a:pPr marL="342900" lvl="1" indent="-342900" defTabSz="457200">
              <a:spcBef>
                <a:spcPts val="3600"/>
              </a:spcBef>
            </a:pPr>
            <a:r>
              <a:rPr lang="en-GB" altLang="zh-TW" sz="2800" dirty="0">
                <a:latin typeface="Calibri"/>
              </a:rPr>
              <a:t>What is it?                                         	</a:t>
            </a:r>
            <a:r>
              <a:rPr lang="en-GB" altLang="zh-TW" sz="2800" i="1" dirty="0">
                <a:latin typeface="Calibri"/>
              </a:rPr>
              <a:t>(Coherence)</a:t>
            </a:r>
          </a:p>
          <a:p>
            <a:pPr marL="342900" lvl="1" indent="-342900" defTabSz="457200">
              <a:spcBef>
                <a:spcPts val="1800"/>
              </a:spcBef>
            </a:pPr>
            <a:r>
              <a:rPr lang="en-GB" altLang="zh-TW" sz="2800" dirty="0">
                <a:latin typeface="Calibri"/>
              </a:rPr>
              <a:t>Who does it?			  </a:t>
            </a:r>
            <a:r>
              <a:rPr lang="en-GB" altLang="zh-TW" sz="2800" i="1" dirty="0">
                <a:latin typeface="Calibri"/>
              </a:rPr>
              <a:t>                  	(Cognitive Participation)</a:t>
            </a:r>
          </a:p>
          <a:p>
            <a:pPr marL="342900" lvl="1" indent="-342900" defTabSz="457200">
              <a:spcBef>
                <a:spcPts val="1800"/>
              </a:spcBef>
            </a:pPr>
            <a:r>
              <a:rPr lang="en-GB" altLang="zh-TW" sz="2800" dirty="0">
                <a:latin typeface="Calibri"/>
              </a:rPr>
              <a:t>How does it get done?		         	</a:t>
            </a:r>
            <a:r>
              <a:rPr lang="en-GB" altLang="zh-TW" sz="2800" i="1" dirty="0">
                <a:latin typeface="Calibri"/>
              </a:rPr>
              <a:t>(Collective Action)</a:t>
            </a:r>
          </a:p>
          <a:p>
            <a:pPr marL="342900" lvl="1" indent="-342900" defTabSz="457200">
              <a:spcBef>
                <a:spcPts val="1800"/>
              </a:spcBef>
            </a:pPr>
            <a:r>
              <a:rPr lang="en-GB" altLang="zh-TW" sz="2800" dirty="0">
                <a:latin typeface="Calibri"/>
              </a:rPr>
              <a:t>Why did it happen like that?	         	</a:t>
            </a:r>
            <a:r>
              <a:rPr lang="en-GB" altLang="zh-TW" sz="2800" i="1" dirty="0">
                <a:latin typeface="Calibri"/>
              </a:rPr>
              <a:t>(Reflexive Monitoring)</a:t>
            </a:r>
            <a:endParaRPr lang="en-US" sz="2800" i="1" dirty="0">
              <a:latin typeface="Calibri"/>
            </a:endParaRPr>
          </a:p>
          <a:p>
            <a:pPr defTabSz="457200">
              <a:spcAft>
                <a:spcPct val="25000"/>
              </a:spcAft>
              <a:buClr>
                <a:srgbClr val="163462"/>
              </a:buClr>
            </a:pPr>
            <a:endParaRPr lang="en-US" sz="2800" dirty="0">
              <a:solidFill>
                <a:srgbClr val="6666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53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1D57-7C72-5E41-9179-5889F04FF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86" y="280731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i="1" dirty="0"/>
              <a:t>Implementation work is complex and involves </a:t>
            </a:r>
            <a:r>
              <a:rPr lang="en-US" sz="2200" b="1" i="1" dirty="0">
                <a:solidFill>
                  <a:srgbClr val="309A96"/>
                </a:solidFill>
              </a:rPr>
              <a:t>ongoing efforts </a:t>
            </a:r>
            <a:r>
              <a:rPr lang="en-US" sz="2400" i="1" dirty="0"/>
              <a:t>to achieve sustainable change through </a:t>
            </a:r>
            <a:r>
              <a:rPr lang="en-US" sz="2200" b="1" i="1" dirty="0">
                <a:solidFill>
                  <a:srgbClr val="309A96"/>
                </a:solidFill>
              </a:rPr>
              <a:t>building understanding </a:t>
            </a:r>
            <a:r>
              <a:rPr lang="en-US" sz="2400" i="1" dirty="0"/>
              <a:t>of the work, establishing and maintaining the </a:t>
            </a:r>
            <a:r>
              <a:rPr lang="en-US" sz="2200" b="1" i="1" dirty="0">
                <a:solidFill>
                  <a:srgbClr val="309A96"/>
                </a:solidFill>
              </a:rPr>
              <a:t>participation of key persons</a:t>
            </a:r>
            <a:r>
              <a:rPr lang="en-US" sz="2400" i="1" dirty="0"/>
              <a:t>, and ensuring that participants/</a:t>
            </a:r>
            <a:r>
              <a:rPr lang="en-US" sz="2400" i="1" dirty="0" err="1"/>
              <a:t>organisations</a:t>
            </a:r>
            <a:r>
              <a:rPr lang="en-US" sz="2400" i="1" dirty="0"/>
              <a:t> have the means of </a:t>
            </a:r>
            <a:r>
              <a:rPr lang="en-US" sz="2200" b="1" i="1" dirty="0">
                <a:solidFill>
                  <a:srgbClr val="309A96"/>
                </a:solidFill>
              </a:rPr>
              <a:t>appraising and adapting </a:t>
            </a:r>
            <a:r>
              <a:rPr lang="en-US" sz="2400" i="1" dirty="0"/>
              <a:t>(where necessary) the work that has to be done.</a:t>
            </a:r>
          </a:p>
          <a:p>
            <a:pPr marL="0" indent="0">
              <a:lnSpc>
                <a:spcPts val="3220"/>
              </a:lnSpc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86412-66BC-024C-B557-9E366826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does NPT tell us about implementing and sustaining change?</a:t>
            </a:r>
          </a:p>
        </p:txBody>
      </p:sp>
    </p:spTree>
    <p:extLst>
      <p:ext uri="{BB962C8B-B14F-4D97-AF65-F5344CB8AC3E}">
        <p14:creationId xmlns:p14="http://schemas.microsoft.com/office/powerpoint/2010/main" val="147727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16" y="332196"/>
            <a:ext cx="6303629" cy="3896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486" y="3471355"/>
            <a:ext cx="6406878" cy="3292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43" y="5236421"/>
            <a:ext cx="1104846" cy="918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089" y="6290536"/>
            <a:ext cx="4662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NoMAD</a:t>
            </a:r>
            <a:r>
              <a:rPr lang="en-GB" dirty="0"/>
              <a:t> study – ESRC RES-062-23-3274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CFE19-648D-5E43-8653-00D1A235AF35}"/>
              </a:ext>
            </a:extLst>
          </p:cNvPr>
          <p:cNvSpPr txBox="1"/>
          <p:nvPr/>
        </p:nvSpPr>
        <p:spPr>
          <a:xfrm>
            <a:off x="8341112" y="512956"/>
            <a:ext cx="351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NoMAD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4501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86D2-FB90-164B-B0A8-6E178F7045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504093"/>
            <a:ext cx="9964738" cy="1001958"/>
          </a:xfrm>
        </p:spPr>
        <p:txBody>
          <a:bodyPr>
            <a:normAutofit/>
          </a:bodyPr>
          <a:lstStyle/>
          <a:p>
            <a:r>
              <a:rPr lang="en-US" sz="3200" b="1" dirty="0"/>
              <a:t>NPT for measurement in research: </a:t>
            </a:r>
            <a:br>
              <a:rPr lang="en-US" sz="3200" b="1" dirty="0"/>
            </a:br>
            <a:r>
              <a:rPr lang="en-US" sz="3200" b="1" dirty="0"/>
              <a:t>Why survey tools?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66419-E789-C141-97B3-97CA3B42DC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2191970"/>
            <a:ext cx="6791325" cy="412591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compare</a:t>
            </a:r>
          </a:p>
          <a:p>
            <a:pPr marL="514350" lvl="1" indent="0">
              <a:lnSpc>
                <a:spcPct val="160000"/>
              </a:lnSpc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Sites, interventions, professional groups,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quantify</a:t>
            </a:r>
          </a:p>
          <a:p>
            <a:pPr marL="514350" lvl="1" indent="0">
              <a:lnSpc>
                <a:spcPct val="160000"/>
              </a:lnSpc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Implementation progress, change over time,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</a:p>
          <a:p>
            <a:pPr marL="514350" lvl="1" indent="0">
              <a:lnSpc>
                <a:spcPct val="160000"/>
              </a:lnSpc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Utility of NPT for practitioners and researchers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597" y="3033573"/>
            <a:ext cx="384081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3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9279" y="281646"/>
            <a:ext cx="2056627" cy="51301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>
                <a:ln w="3175">
                  <a:solidFill>
                    <a:schemeClr val="tx1"/>
                  </a:solidFill>
                </a:ln>
                <a:latin typeface="+mj-lt"/>
              </a:rPr>
              <a:t>Online Toolkit </a:t>
            </a:r>
            <a:br>
              <a:rPr lang="en-GB" sz="1500" dirty="0">
                <a:ln w="3175">
                  <a:solidFill>
                    <a:schemeClr val="tx1"/>
                  </a:solidFill>
                </a:ln>
                <a:latin typeface="+mj-lt"/>
              </a:rPr>
            </a:br>
            <a:r>
              <a:rPr lang="en-GB" sz="15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</a:rPr>
              <a:t>(16 items)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7736" y="234347"/>
            <a:ext cx="581950" cy="1368153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600" b="1" dirty="0">
                <a:ln w="3175">
                  <a:solidFill>
                    <a:schemeClr val="tx1"/>
                  </a:solidFill>
                </a:ln>
              </a:rPr>
              <a:t>Conceptual Development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2227" y="1954761"/>
            <a:ext cx="586136" cy="1774966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600" b="1" dirty="0">
                <a:ln w="3175">
                  <a:solidFill>
                    <a:schemeClr val="tx1"/>
                  </a:solidFill>
                </a:ln>
              </a:rPr>
              <a:t>Item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3550" y="4126510"/>
            <a:ext cx="586136" cy="2417779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600" b="1" dirty="0">
                <a:ln w="3175">
                  <a:solidFill>
                    <a:schemeClr val="tx1"/>
                  </a:solidFill>
                </a:ln>
              </a:rPr>
              <a:t>Item Testing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88479" y="918424"/>
            <a:ext cx="2112019" cy="603928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3175">
                  <a:solidFill>
                    <a:schemeClr val="tx1"/>
                  </a:solidFill>
                </a:ln>
                <a:latin typeface="+mj-lt"/>
              </a:rPr>
              <a:t>Review of the literature </a:t>
            </a:r>
            <a:endParaRPr lang="en-GB" sz="16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07474" y="1779229"/>
            <a:ext cx="2069237" cy="655382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  <a:t>Initial Item Generation </a:t>
            </a:r>
          </a:p>
          <a:p>
            <a:pPr algn="ctr"/>
            <a: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  <a:t>(112 items)</a:t>
            </a:r>
            <a:endParaRPr lang="en-GB" sz="1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07474" y="2599246"/>
            <a:ext cx="2088232" cy="51946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  <a:t>Item Reduction Workshop (47 items)</a:t>
            </a:r>
            <a:endParaRPr lang="en-GB" sz="1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99656" y="3304993"/>
            <a:ext cx="2111016" cy="46476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  <a:t>Item Appraisal (QAS-99)</a:t>
            </a:r>
            <a:endParaRPr lang="en-GB" sz="1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75870" y="4113236"/>
            <a:ext cx="2119837" cy="644016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  <a:t>Version 1 Cognitive Testing (n=18; 47 </a:t>
            </a:r>
            <a:r>
              <a:rPr lang="en-GB" sz="1400" b="1" dirty="0">
                <a:ln w="3175">
                  <a:solidFill>
                    <a:schemeClr val="tx1"/>
                  </a:solidFill>
                </a:ln>
                <a:latin typeface="+mj-lt"/>
              </a:rPr>
              <a:t>items)</a:t>
            </a:r>
            <a:endParaRPr lang="en-GB" sz="14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76873" y="5019798"/>
            <a:ext cx="2133799" cy="66828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  <a:t>Version 2 Cognitive Testing (n=9; 53 items)</a:t>
            </a:r>
            <a:endParaRPr lang="en-GB" sz="1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00094" y="451936"/>
            <a:ext cx="2952052" cy="670176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3175">
                  <a:solidFill>
                    <a:schemeClr val="tx1"/>
                  </a:solidFill>
                </a:ln>
                <a:latin typeface="+mj-lt"/>
              </a:rPr>
              <a:t>Conceptual and methodological discussion</a:t>
            </a:r>
            <a:endParaRPr lang="en-GB" sz="16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53633" y="5927762"/>
            <a:ext cx="2275882" cy="616527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  <a:t>Version 3 Item Revisions (n=3; 53 items) </a:t>
            </a:r>
            <a:endParaRPr lang="en-GB" sz="1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92220" y="3906231"/>
            <a:ext cx="2116694" cy="670534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  <a:t>Online Expert Pilot Survey (n=5; 53 items)</a:t>
            </a:r>
            <a:endParaRPr lang="en-GB" sz="1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56240" y="4460218"/>
            <a:ext cx="2016224" cy="985007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  <a:t>Version 4 Final</a:t>
            </a:r>
            <a:b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</a:br>
            <a:r>
              <a:rPr lang="en-GB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</a:rPr>
              <a:t>(43 </a:t>
            </a:r>
            <a:r>
              <a:rPr lang="en-GB" sz="14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</a:rPr>
              <a:t>contruct</a:t>
            </a:r>
            <a:r>
              <a:rPr lang="en-GB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</a:rPr>
              <a:t> items, plus 3 general items)</a:t>
            </a:r>
          </a:p>
        </p:txBody>
      </p:sp>
      <p:sp>
        <p:nvSpPr>
          <p:cNvPr id="18" name="Right Bracket 17"/>
          <p:cNvSpPr/>
          <p:nvPr/>
        </p:nvSpPr>
        <p:spPr>
          <a:xfrm>
            <a:off x="5087888" y="454569"/>
            <a:ext cx="288032" cy="540873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>
            <a:cxnSpLocks/>
            <a:stCxn id="22" idx="2"/>
            <a:endCxn id="17" idx="1"/>
          </p:cNvCxnSpPr>
          <p:nvPr/>
        </p:nvCxnSpPr>
        <p:spPr>
          <a:xfrm>
            <a:off x="5375920" y="725006"/>
            <a:ext cx="324174" cy="620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5400000">
            <a:off x="5798640" y="802545"/>
            <a:ext cx="849382" cy="195992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0"/>
          </p:cNvCxnSpPr>
          <p:nvPr/>
        </p:nvCxnSpPr>
        <p:spPr>
          <a:xfrm>
            <a:off x="4051590" y="2468219"/>
            <a:ext cx="0" cy="1310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55162" y="3152838"/>
            <a:ext cx="0" cy="152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32594" y="4292867"/>
            <a:ext cx="0" cy="152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8" idx="3"/>
            <a:endCxn id="20" idx="1"/>
          </p:cNvCxnSpPr>
          <p:nvPr/>
        </p:nvCxnSpPr>
        <p:spPr>
          <a:xfrm flipV="1">
            <a:off x="7708914" y="4952721"/>
            <a:ext cx="547326" cy="319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613356" y="4856316"/>
            <a:ext cx="2116695" cy="831762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  <a:t>Online Expert Survey (n=23; 52 items)</a:t>
            </a:r>
            <a:endParaRPr lang="en-GB" sz="1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26" name="Elbow Connector 25"/>
          <p:cNvCxnSpPr>
            <a:stCxn id="18" idx="3"/>
            <a:endCxn id="19" idx="1"/>
          </p:cNvCxnSpPr>
          <p:nvPr/>
        </p:nvCxnSpPr>
        <p:spPr>
          <a:xfrm flipV="1">
            <a:off x="5093568" y="4241498"/>
            <a:ext cx="498653" cy="19675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72064" y="4640464"/>
            <a:ext cx="0" cy="152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64199" y="766270"/>
            <a:ext cx="0" cy="152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59962" y="3457638"/>
            <a:ext cx="0" cy="152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23599" y="4819213"/>
            <a:ext cx="0" cy="152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043771" y="5752061"/>
            <a:ext cx="1" cy="172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103063" y="2051804"/>
            <a:ext cx="3103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</a:rPr>
              <a:t>NoMAD</a:t>
            </a:r>
            <a:r>
              <a:rPr lang="en-US" sz="3600" b="1" dirty="0">
                <a:solidFill>
                  <a:srgbClr val="C00000"/>
                </a:solidFill>
              </a:rPr>
              <a:t> Study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Methods</a:t>
            </a:r>
          </a:p>
        </p:txBody>
      </p:sp>
      <p:pic>
        <p:nvPicPr>
          <p:cNvPr id="44" name="Picture 43" descr="community circle"/>
          <p:cNvPicPr/>
          <p:nvPr/>
        </p:nvPicPr>
        <p:blipFill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293" y="476285"/>
            <a:ext cx="613317" cy="57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community circle"/>
          <p:cNvPicPr/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515" y="2576077"/>
            <a:ext cx="610708" cy="512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E549D48-24EF-3048-BE67-CA52569E7D9F}"/>
              </a:ext>
            </a:extLst>
          </p:cNvPr>
          <p:cNvCxnSpPr>
            <a:cxnSpLocks/>
          </p:cNvCxnSpPr>
          <p:nvPr/>
        </p:nvCxnSpPr>
        <p:spPr>
          <a:xfrm>
            <a:off x="9277362" y="5466341"/>
            <a:ext cx="0" cy="2857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150D2B2-D6F6-4E4F-B182-D4484FD782C8}"/>
              </a:ext>
            </a:extLst>
          </p:cNvPr>
          <p:cNvSpPr/>
          <p:nvPr/>
        </p:nvSpPr>
        <p:spPr>
          <a:xfrm>
            <a:off x="8256239" y="5752061"/>
            <a:ext cx="3363331" cy="921024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  <a:t>Validation study: 6 implementation projects (n = </a:t>
            </a:r>
            <a:r>
              <a:rPr lang="en-GB" sz="1400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+mj-lt"/>
              </a:rPr>
              <a:t>522</a:t>
            </a:r>
            <a:r>
              <a:rPr lang="en-GB" sz="1400" dirty="0">
                <a:ln w="3175">
                  <a:solidFill>
                    <a:schemeClr val="tx1"/>
                  </a:solidFill>
                </a:ln>
                <a:latin typeface="+mj-lt"/>
              </a:rPr>
              <a:t> useable surveys)</a:t>
            </a:r>
            <a:endParaRPr lang="en-GB" sz="1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28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PT instrument Coher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19" y="541695"/>
            <a:ext cx="11765061" cy="58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6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747" y="1152128"/>
            <a:ext cx="10670966" cy="57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746761" y="0"/>
            <a:ext cx="577056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kern="0" dirty="0">
                <a:solidFill>
                  <a:srgbClr val="000000"/>
                </a:solidFill>
                <a:latin typeface="Arial"/>
              </a:rPr>
              <a:t>Coding framework</a:t>
            </a:r>
          </a:p>
        </p:txBody>
      </p:sp>
    </p:spTree>
    <p:extLst>
      <p:ext uri="{BB962C8B-B14F-4D97-AF65-F5344CB8AC3E}">
        <p14:creationId xmlns:p14="http://schemas.microsoft.com/office/powerpoint/2010/main" val="411107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26695722"/>
              </p:ext>
            </p:extLst>
          </p:nvPr>
        </p:nvGraphicFramePr>
        <p:xfrm>
          <a:off x="1550020" y="1672682"/>
          <a:ext cx="9127823" cy="485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8AFB4E-85F0-5F49-86D5-7068FCD4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Theoretical translation challenges</a:t>
            </a:r>
          </a:p>
        </p:txBody>
      </p:sp>
    </p:spTree>
    <p:extLst>
      <p:ext uri="{BB962C8B-B14F-4D97-AF65-F5344CB8AC3E}">
        <p14:creationId xmlns:p14="http://schemas.microsoft.com/office/powerpoint/2010/main" val="275227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96657"/>
              </p:ext>
            </p:extLst>
          </p:nvPr>
        </p:nvGraphicFramePr>
        <p:xfrm>
          <a:off x="707744" y="1042987"/>
          <a:ext cx="10572749" cy="560281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2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Site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Intervention details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Staff involved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N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R</a:t>
                      </a:r>
                      <a:r>
                        <a:rPr lang="en-US" sz="1700" baseline="0" dirty="0">
                          <a:effectLst/>
                        </a:rPr>
                        <a:t> </a:t>
                      </a:r>
                      <a:r>
                        <a:rPr lang="en-US" sz="1700" dirty="0">
                          <a:effectLst/>
                        </a:rPr>
                        <a:t>R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Digital health record rollout 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Health visitors 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67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29%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Multi-component intervention for smoking cessation in pregnancy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Midwives; health visitors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21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21%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Implementation of electronic tool designed to support patient self-management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Allied Health Professionals; Consultant and Trainees; GP’s; Nurses and Pharmacists 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91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23%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Oral health risk assessment tool/pathway in Dental Hospital 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Dentists and Dental students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229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77%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Trust-wide technology implementation involving different occupational groups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Consultants &amp; trainees; Nurse;  Admin clerical; Managers;   Allied Health professional &amp; Technical services </a:t>
                      </a:r>
                      <a:endParaRPr lang="en-GB" sz="1700" dirty="0">
                        <a:effectLst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87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22%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6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Implementation of sports injury interventions in the AFL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Football coaches &amp; managers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336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??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i="1" dirty="0">
                          <a:effectLst/>
                        </a:rPr>
                        <a:t>Note: </a:t>
                      </a:r>
                      <a:r>
                        <a:rPr lang="en-US" sz="1700" b="1" i="1" dirty="0">
                          <a:effectLst/>
                        </a:rPr>
                        <a:t>522 sufficiently completed </a:t>
                      </a:r>
                      <a:r>
                        <a:rPr lang="en-US" sz="1700" i="1" dirty="0">
                          <a:effectLst/>
                        </a:rPr>
                        <a:t>for pooled analysis</a:t>
                      </a:r>
                      <a:endParaRPr lang="en-GB" sz="17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Total responses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831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GB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11" marR="4331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7744" y="234988"/>
            <a:ext cx="817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old" charset="0"/>
              </a:rPr>
              <a:t>Validation dataset</a:t>
            </a:r>
          </a:p>
        </p:txBody>
      </p:sp>
    </p:spTree>
    <p:extLst>
      <p:ext uri="{BB962C8B-B14F-4D97-AF65-F5344CB8AC3E}">
        <p14:creationId xmlns:p14="http://schemas.microsoft.com/office/powerpoint/2010/main" val="392796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83" y="349474"/>
            <a:ext cx="9439193" cy="5816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4B08B1-1D83-DA49-AECD-B42C96EF6E14}"/>
              </a:ext>
            </a:extLst>
          </p:cNvPr>
          <p:cNvSpPr txBox="1"/>
          <p:nvPr/>
        </p:nvSpPr>
        <p:spPr>
          <a:xfrm>
            <a:off x="301083" y="6238876"/>
            <a:ext cx="11073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Finch TL, Girling, May et al. (2018) Improving the normalization of complex interventions: Part 2 - Validation of the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NoMAD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survey tool for assessing implementation work based on Normalization Process Theory (NPT), BMC Medical Research Methodology.</a:t>
            </a:r>
            <a:endParaRPr lang="en-GB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7AC00-9821-5F4A-A056-5330991659EF}"/>
              </a:ext>
            </a:extLst>
          </p:cNvPr>
          <p:cNvSpPr txBox="1"/>
          <p:nvPr/>
        </p:nvSpPr>
        <p:spPr>
          <a:xfrm>
            <a:off x="9843176" y="404059"/>
            <a:ext cx="204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scale = 0.89</a:t>
            </a:r>
          </a:p>
        </p:txBody>
      </p:sp>
    </p:spTree>
    <p:extLst>
      <p:ext uri="{BB962C8B-B14F-4D97-AF65-F5344CB8AC3E}">
        <p14:creationId xmlns:p14="http://schemas.microsoft.com/office/powerpoint/2010/main" val="131243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60246" y="2025136"/>
            <a:ext cx="3419475" cy="2566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513" y="3357769"/>
            <a:ext cx="2252796" cy="2996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47B94-30BF-A64E-BD96-449B38BD9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380" y="341094"/>
            <a:ext cx="4194133" cy="4251030"/>
          </a:xfrm>
          <a:prstGeom prst="rect">
            <a:avLst/>
          </a:prstGeom>
        </p:spPr>
      </p:pic>
      <p:pic>
        <p:nvPicPr>
          <p:cNvPr id="7" name="Picture 2" descr="http://europeforvisitors.com/europe/images/newcastle_tyne_bridge_with_tuxedo_royale_floating_nightclub.jpg">
            <a:extLst>
              <a:ext uri="{FF2B5EF4-FFF2-40B4-BE49-F238E27FC236}">
                <a16:creationId xmlns:a16="http://schemas.microsoft.com/office/drawing/2014/main" id="{5B7AE3A9-CB03-2046-AD9B-31DABF54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5513" y="445576"/>
            <a:ext cx="2273285" cy="2299139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12AB2D-41DE-E443-A95B-C37AB4ABD0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431" y="4250409"/>
            <a:ext cx="3065220" cy="22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EC75-44D0-F34E-AFAF-E7BACF49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Measuring complexity: standardizing vs adapting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C1B2A-8EB8-794F-9915-4EBFEE81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05" y="239515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600" dirty="0"/>
              <a:t>“...implementation scientists might still find it challenging to develop measures of implementation climate that are </a:t>
            </a:r>
            <a:r>
              <a:rPr lang="en-US" sz="2600" b="1" i="1" dirty="0">
                <a:solidFill>
                  <a:srgbClr val="309A96"/>
                </a:solidFill>
              </a:rPr>
              <a:t>sufficiently tailored </a:t>
            </a:r>
            <a:r>
              <a:rPr lang="en-US" sz="2600" dirty="0"/>
              <a:t>to make them predictive in specific innovation-implementation contexts, </a:t>
            </a:r>
            <a:r>
              <a:rPr lang="en-US" sz="2600" b="1" i="1" dirty="0">
                <a:solidFill>
                  <a:srgbClr val="309A96"/>
                </a:solidFill>
              </a:rPr>
              <a:t>yet not so tailored </a:t>
            </a:r>
            <a:r>
              <a:rPr lang="en-US" sz="2600" dirty="0"/>
              <a:t>that they could not be used in other innovation-implementation contexts without substantial modification.” (p9)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2100" dirty="0"/>
              <a:t>Weiner, BJ., Belden, CM., </a:t>
            </a:r>
            <a:r>
              <a:rPr lang="en-US" sz="2100" dirty="0" err="1"/>
              <a:t>Bergmire</a:t>
            </a:r>
            <a:r>
              <a:rPr lang="en-US" sz="2100" dirty="0"/>
              <a:t>, DM. &amp; Johnson, M. (2011). The meaning and measurement of implementation climate. Implementation Science, 9:118.</a:t>
            </a:r>
          </a:p>
        </p:txBody>
      </p:sp>
    </p:spTree>
    <p:extLst>
      <p:ext uri="{BB962C8B-B14F-4D97-AF65-F5344CB8AC3E}">
        <p14:creationId xmlns:p14="http://schemas.microsoft.com/office/powerpoint/2010/main" val="2242252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96A7C3-3C5D-304F-B0A1-4AF38DD0824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96" y="568712"/>
            <a:ext cx="5689863" cy="4903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9EC315-C30B-8142-999F-53B42AF1E1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559" y="2352907"/>
            <a:ext cx="5877038" cy="40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57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D809CC4-AF67-5B4E-99B0-EBA05780B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181254"/>
              </p:ext>
            </p:extLst>
          </p:nvPr>
        </p:nvGraphicFramePr>
        <p:xfrm>
          <a:off x="654499" y="1388393"/>
          <a:ext cx="10991717" cy="528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878">
                  <a:extLst>
                    <a:ext uri="{9D8B030D-6E8A-4147-A177-3AD203B41FA5}">
                      <a16:colId xmlns:a16="http://schemas.microsoft.com/office/drawing/2014/main" val="1578665500"/>
                    </a:ext>
                  </a:extLst>
                </a:gridCol>
                <a:gridCol w="3287772">
                  <a:extLst>
                    <a:ext uri="{9D8B030D-6E8A-4147-A177-3AD203B41FA5}">
                      <a16:colId xmlns:a16="http://schemas.microsoft.com/office/drawing/2014/main" val="2020569917"/>
                    </a:ext>
                  </a:extLst>
                </a:gridCol>
                <a:gridCol w="4893067">
                  <a:extLst>
                    <a:ext uri="{9D8B030D-6E8A-4147-A177-3AD203B41FA5}">
                      <a16:colId xmlns:a16="http://schemas.microsoft.com/office/drawing/2014/main" val="2046013717"/>
                    </a:ext>
                  </a:extLst>
                </a:gridCol>
              </a:tblGrid>
              <a:tr h="540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UK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NoMAD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Netherlands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NoMAD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Swedish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NoMAD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507901"/>
                  </a:ext>
                </a:extLst>
              </a:tr>
              <a:tr h="832895">
                <a:tc>
                  <a:txBody>
                    <a:bodyPr/>
                    <a:lstStyle/>
                    <a:p>
                      <a:r>
                        <a:rPr lang="en-US" dirty="0"/>
                        <a:t>Diverse implementation projects (n = 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Co-ordinated care planning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456326"/>
                  </a:ext>
                </a:extLst>
              </a:tr>
              <a:tr h="528956">
                <a:tc>
                  <a:txBody>
                    <a:bodyPr/>
                    <a:lstStyle/>
                    <a:p>
                      <a:r>
                        <a:rPr lang="en-US" dirty="0"/>
                        <a:t>N = 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= 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= 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505782"/>
                  </a:ext>
                </a:extLst>
              </a:tr>
              <a:tr h="2717703">
                <a:tc>
                  <a:txBody>
                    <a:bodyPr/>
                    <a:lstStyle/>
                    <a:p>
                      <a:r>
                        <a:rPr lang="en-US" dirty="0"/>
                        <a:t>Poor items: </a:t>
                      </a:r>
                    </a:p>
                    <a:p>
                      <a:r>
                        <a:rPr lang="en-US" dirty="0"/>
                        <a:t>dropped from larger item set using consensus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 item:</a:t>
                      </a:r>
                    </a:p>
                    <a:p>
                      <a:r>
                        <a:rPr lang="en-US" dirty="0"/>
                        <a:t>The [intervention] disrupts working relationships (CA2)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sv-SE" sz="1800" dirty="0">
                          <a:latin typeface="Arial" charset="0"/>
                          <a:cs typeface="Arial" charset="0"/>
                        </a:rPr>
                        <a:t>Poor items: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[intervention] disrupts working relationships (CA2)</a:t>
                      </a:r>
                    </a:p>
                    <a:p>
                      <a:pPr>
                        <a:defRPr/>
                      </a:pPr>
                      <a:endParaRPr lang="en-US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/>
                      </a:pP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have confidence in other people’s ability to use the intervention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(CA3)</a:t>
                      </a:r>
                    </a:p>
                    <a:p>
                      <a:pPr>
                        <a:defRPr/>
                      </a:pPr>
                      <a:endParaRPr lang="en-US" sz="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/>
                      </a:pPr>
                      <a:endParaRPr lang="en-US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/>
                      </a:pP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Feedback about the intervention can be used to improve it in the future (RM4)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03811"/>
                  </a:ext>
                </a:extLst>
              </a:tr>
              <a:tr h="663625">
                <a:tc>
                  <a:txBody>
                    <a:bodyPr/>
                    <a:lstStyle/>
                    <a:p>
                      <a:r>
                        <a:rPr lang="en-US" dirty="0"/>
                        <a:t>Psychometrics support 4 construct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Psychometrics support 4 construct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Psychometrics support structure with poor items 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19434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8AB465E-3526-CB44-95EE-A18BDE77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7" y="247811"/>
            <a:ext cx="9285514" cy="1140582"/>
          </a:xfrm>
        </p:spPr>
        <p:txBody>
          <a:bodyPr/>
          <a:lstStyle/>
          <a:p>
            <a:r>
              <a:rPr lang="en-US" dirty="0"/>
              <a:t>Does it ‘work’ cross culturally?</a:t>
            </a:r>
          </a:p>
        </p:txBody>
      </p:sp>
    </p:spTree>
    <p:extLst>
      <p:ext uri="{BB962C8B-B14F-4D97-AF65-F5344CB8AC3E}">
        <p14:creationId xmlns:p14="http://schemas.microsoft.com/office/powerpoint/2010/main" val="3253616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0">
            <a:extLst>
              <a:ext uri="{FF2B5EF4-FFF2-40B4-BE49-F238E27FC236}">
                <a16:creationId xmlns:a16="http://schemas.microsoft.com/office/drawing/2014/main" id="{233ED2E4-7A2F-A445-A636-D00C9C702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4795" y="374536"/>
            <a:ext cx="4287505" cy="675141"/>
          </a:xfrm>
          <a:prstGeom prst="rect">
            <a:avLst/>
          </a:prstGeom>
        </p:spPr>
      </p:pic>
      <p:pic>
        <p:nvPicPr>
          <p:cNvPr id="3" name="Billede 9">
            <a:extLst>
              <a:ext uri="{FF2B5EF4-FFF2-40B4-BE49-F238E27FC236}">
                <a16:creationId xmlns:a16="http://schemas.microsoft.com/office/drawing/2014/main" id="{E358BA23-3318-5748-9CB2-541447956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4795" y="1091790"/>
            <a:ext cx="4287505" cy="3360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1718-24D3-3245-A9F0-133DD7296657}"/>
              </a:ext>
            </a:extLst>
          </p:cNvPr>
          <p:cNvSpPr txBox="1"/>
          <p:nvPr/>
        </p:nvSpPr>
        <p:spPr>
          <a:xfrm>
            <a:off x="691147" y="2135031"/>
            <a:ext cx="53414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Translated </a:t>
            </a:r>
            <a:r>
              <a:rPr lang="en-US" sz="2800" b="1" dirty="0" err="1"/>
              <a:t>NoMADs</a:t>
            </a:r>
            <a:r>
              <a:rPr lang="en-US" sz="2800" b="1" dirty="0"/>
              <a:t> for </a:t>
            </a:r>
            <a:r>
              <a:rPr lang="en-US" sz="2800" b="1" dirty="0" err="1"/>
              <a:t>ImpleMentAll</a:t>
            </a:r>
            <a:r>
              <a:rPr lang="en-US" sz="2800" b="1" dirty="0"/>
              <a:t> 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Available for use at: </a:t>
            </a:r>
            <a:r>
              <a:rPr lang="en-US" sz="2800" dirty="0">
                <a:hlinkClick r:id="rId4"/>
              </a:rPr>
              <a:t>www.implementall.eu</a:t>
            </a:r>
            <a:r>
              <a:rPr lang="en-US" sz="2800" dirty="0"/>
              <a:t>  </a:t>
            </a:r>
          </a:p>
          <a:p>
            <a:endParaRPr lang="en-US" dirty="0"/>
          </a:p>
        </p:txBody>
      </p:sp>
      <p:pic>
        <p:nvPicPr>
          <p:cNvPr id="8" name="Billede 11">
            <a:extLst>
              <a:ext uri="{FF2B5EF4-FFF2-40B4-BE49-F238E27FC236}">
                <a16:creationId xmlns:a16="http://schemas.microsoft.com/office/drawing/2014/main" id="{06738117-7796-564A-A073-B8EF259CB7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684" y="3859648"/>
            <a:ext cx="2616513" cy="193179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764440E-7CF7-954E-85EA-8286426D8C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506" y="5759594"/>
            <a:ext cx="853678" cy="863242"/>
          </a:xfrm>
          <a:prstGeom prst="rect">
            <a:avLst/>
          </a:prstGeom>
        </p:spPr>
      </p:pic>
      <p:pic>
        <p:nvPicPr>
          <p:cNvPr id="11" name="Billede 8">
            <a:extLst>
              <a:ext uri="{FF2B5EF4-FFF2-40B4-BE49-F238E27FC236}">
                <a16:creationId xmlns:a16="http://schemas.microsoft.com/office/drawing/2014/main" id="{57F0C7A7-116A-0B44-9D2A-D5AB79CD4E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525" y="3851614"/>
            <a:ext cx="976659" cy="190798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F693505-AA27-1A4F-B142-2046CA5E8C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6100" y="5774590"/>
            <a:ext cx="2702266" cy="863242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69F9199-B472-504D-84D5-FFD26067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01" y="6028840"/>
            <a:ext cx="911217" cy="60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CBCD76-194C-DD49-BB14-3EFE4ADA84FB}"/>
              </a:ext>
            </a:extLst>
          </p:cNvPr>
          <p:cNvSpPr/>
          <p:nvPr/>
        </p:nvSpPr>
        <p:spPr>
          <a:xfrm>
            <a:off x="1392159" y="6028839"/>
            <a:ext cx="4640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European Union’s Horizon 2020 research and </a:t>
            </a:r>
            <a:br>
              <a:rPr lang="en-AU" sz="1400" dirty="0"/>
            </a:br>
            <a:r>
              <a:rPr lang="en-AU" sz="1400" dirty="0"/>
              <a:t>innovation programme under grant agreement No 733025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6779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4288B9-17D7-4845-99B9-91D8F2B36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427" y="1510313"/>
            <a:ext cx="9872824" cy="49500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7320E9-79D9-B644-B45D-D70AF6C0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Translation &amp; back translation - Albania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1002A1F-DF0C-B543-AE39-B4FFB84B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0743" y="5857875"/>
            <a:ext cx="901542" cy="60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1D1B8-CC18-BF4D-87F4-97C6F4D6ED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7282" y="4686300"/>
            <a:ext cx="875003" cy="7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60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6BF04-3AA8-764F-A2F2-DA8AC257A9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78" y="420192"/>
            <a:ext cx="10153051" cy="5794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86D00-0B92-AA41-8F4C-CB29A3B66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78" y="4618296"/>
            <a:ext cx="1301260" cy="1301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262970-781F-AC40-9839-D9E18585E1FC}"/>
              </a:ext>
            </a:extLst>
          </p:cNvPr>
          <p:cNvSpPr txBox="1"/>
          <p:nvPr/>
        </p:nvSpPr>
        <p:spPr>
          <a:xfrm>
            <a:off x="8090115" y="6426674"/>
            <a:ext cx="379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www.normalizationprocess.org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128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AD7F0D-362D-0442-B305-3B097CF6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2506662"/>
            <a:ext cx="10515600" cy="4351338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400" dirty="0"/>
              <a:t>‘</a:t>
            </a:r>
            <a:r>
              <a:rPr lang="en-US" sz="2400" b="1" dirty="0"/>
              <a:t>Trouble-shooting’ an implementation effort </a:t>
            </a:r>
            <a:r>
              <a:rPr lang="en-US" sz="2400" dirty="0"/>
              <a:t>– use survey data to identify potential obstacles and develop solutions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Research studies:</a:t>
            </a:r>
          </a:p>
          <a:p>
            <a:pPr lvl="1">
              <a:spcBef>
                <a:spcPts val="1600"/>
              </a:spcBef>
            </a:pPr>
            <a:r>
              <a:rPr lang="en-US" sz="2000" dirty="0"/>
              <a:t>evaluating </a:t>
            </a:r>
            <a:r>
              <a:rPr lang="en-US" sz="2000" b="1" dirty="0"/>
              <a:t>the status or outcome of an implementation process</a:t>
            </a:r>
          </a:p>
          <a:p>
            <a:pPr lvl="1">
              <a:spcBef>
                <a:spcPts val="1600"/>
              </a:spcBef>
            </a:pPr>
            <a:r>
              <a:rPr lang="en-US" sz="2000" dirty="0"/>
              <a:t>Assessing </a:t>
            </a:r>
            <a:r>
              <a:rPr lang="en-US" sz="2000" b="1" dirty="0"/>
              <a:t>progress of an implementation process </a:t>
            </a:r>
            <a:r>
              <a:rPr lang="en-US" sz="2000" dirty="0"/>
              <a:t>over time</a:t>
            </a:r>
          </a:p>
          <a:p>
            <a:pPr lvl="1">
              <a:spcBef>
                <a:spcPts val="1600"/>
              </a:spcBef>
            </a:pPr>
            <a:r>
              <a:rPr lang="en-US" sz="2000" b="1" dirty="0"/>
              <a:t>Comparing different sites</a:t>
            </a:r>
            <a:r>
              <a:rPr lang="en-US" sz="2000" dirty="0"/>
              <a:t>/settings on the implementation of a new practice or process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AD2229-4247-0D46-93D5-30F53A14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(Possible) Uses of </a:t>
            </a:r>
            <a:r>
              <a:rPr lang="en-US" dirty="0" err="1"/>
              <a:t>NoMAD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54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35D1DF-FBD5-044F-8D6F-DFC231CFD8A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896" y="1196279"/>
            <a:ext cx="7065962" cy="5554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5E727-433F-8540-9D6B-03E1D5C948A3}"/>
              </a:ext>
            </a:extLst>
          </p:cNvPr>
          <p:cNvSpPr txBox="1"/>
          <p:nvPr/>
        </p:nvSpPr>
        <p:spPr>
          <a:xfrm>
            <a:off x="321526" y="1845901"/>
            <a:ext cx="41371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Aim: To understand implementation of AKI alerting on hospital wards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b="1" dirty="0"/>
          </a:p>
          <a:p>
            <a:endParaRPr lang="en-US" b="1" dirty="0"/>
          </a:p>
          <a:p>
            <a:r>
              <a:rPr lang="en-GB" b="1" dirty="0"/>
              <a:t>Observations</a:t>
            </a:r>
            <a:r>
              <a:rPr lang="en-GB" dirty="0"/>
              <a:t> (&gt;44 hours) </a:t>
            </a:r>
          </a:p>
          <a:p>
            <a:endParaRPr lang="en-GB" dirty="0"/>
          </a:p>
          <a:p>
            <a:r>
              <a:rPr lang="en-GB" b="1" dirty="0" err="1"/>
              <a:t>Semistructured</a:t>
            </a:r>
            <a:r>
              <a:rPr lang="en-GB" b="1" dirty="0"/>
              <a:t> interviews </a:t>
            </a:r>
            <a:r>
              <a:rPr lang="en-GB" dirty="0"/>
              <a:t>(n=29) </a:t>
            </a:r>
          </a:p>
          <a:p>
            <a:endParaRPr lang="en-GB" dirty="0"/>
          </a:p>
          <a:p>
            <a:r>
              <a:rPr lang="en-GB" b="1" dirty="0" err="1"/>
              <a:t>NoMAD</a:t>
            </a:r>
            <a:r>
              <a:rPr lang="en-GB" dirty="0"/>
              <a:t> surveys (n=101)</a:t>
            </a:r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CB8F3-D256-0A42-8CF5-EDC29B3B7804}"/>
              </a:ext>
            </a:extLst>
          </p:cNvPr>
          <p:cNvSpPr txBox="1"/>
          <p:nvPr/>
        </p:nvSpPr>
        <p:spPr>
          <a:xfrm>
            <a:off x="479502" y="367990"/>
            <a:ext cx="95900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Mixed methods study informed by NPT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93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D54D86-87F3-3A4A-96B7-2AE82B370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1706881"/>
            <a:ext cx="6286314" cy="4714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78D139-9064-CB4F-A008-965057538A91}"/>
              </a:ext>
            </a:extLst>
          </p:cNvPr>
          <p:cNvSpPr txBox="1"/>
          <p:nvPr/>
        </p:nvSpPr>
        <p:spPr>
          <a:xfrm>
            <a:off x="401443" y="546410"/>
            <a:ext cx="105267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Assessing change over time following intervention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Study of Improvement in Tracheostomy </a:t>
            </a:r>
          </a:p>
          <a:p>
            <a:r>
              <a:rPr lang="en-US" dirty="0"/>
              <a:t>care across England</a:t>
            </a:r>
          </a:p>
          <a:p>
            <a:endParaRPr lang="en-US" dirty="0"/>
          </a:p>
          <a:p>
            <a:r>
              <a:rPr lang="en-US" dirty="0"/>
              <a:t>Brendan McGrath et al (forthcoming)</a:t>
            </a:r>
          </a:p>
          <a:p>
            <a:endParaRPr lang="en-US" dirty="0"/>
          </a:p>
          <a:p>
            <a:r>
              <a:rPr lang="en-US" b="1" dirty="0"/>
              <a:t>Mixed methods: </a:t>
            </a:r>
            <a:r>
              <a:rPr lang="en-US" dirty="0"/>
              <a:t>Service quality metrics; </a:t>
            </a:r>
            <a:br>
              <a:rPr lang="en-US" dirty="0"/>
            </a:br>
            <a:r>
              <a:rPr lang="en-US" dirty="0"/>
              <a:t>patient outcomes; qualitative interviews with </a:t>
            </a:r>
            <a:br>
              <a:rPr lang="en-US" dirty="0"/>
            </a:br>
            <a:r>
              <a:rPr lang="en-US" dirty="0"/>
              <a:t>staff</a:t>
            </a:r>
          </a:p>
          <a:p>
            <a:endParaRPr lang="en-US" dirty="0"/>
          </a:p>
          <a:p>
            <a:r>
              <a:rPr lang="en-US" b="1" dirty="0"/>
              <a:t>Timelines: </a:t>
            </a:r>
            <a:r>
              <a:rPr lang="en-US" dirty="0"/>
              <a:t>Before, during and after </a:t>
            </a:r>
            <a:br>
              <a:rPr lang="en-US" dirty="0"/>
            </a:br>
            <a:r>
              <a:rPr lang="en-US" dirty="0"/>
              <a:t>implementation of Quality Improvement bundles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4F606-0832-B440-8388-F96F123DB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34" y="5521250"/>
            <a:ext cx="25527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21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78419" y="108073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2800" b="1" dirty="0" err="1"/>
              <a:t>ImpleMentAll</a:t>
            </a:r>
            <a:r>
              <a:rPr lang="es-ES_tradnl" sz="2800" b="1" dirty="0"/>
              <a:t>: </a:t>
            </a:r>
            <a:r>
              <a:rPr lang="es-ES_tradnl" sz="2800" b="1" dirty="0" err="1"/>
              <a:t>Evaluating</a:t>
            </a:r>
            <a:r>
              <a:rPr lang="es-ES_tradnl" sz="2800" b="1" dirty="0"/>
              <a:t> </a:t>
            </a:r>
            <a:r>
              <a:rPr lang="es-ES_tradnl" sz="2800" b="1" dirty="0" err="1"/>
              <a:t>impact</a:t>
            </a:r>
            <a:r>
              <a:rPr lang="es-ES_tradnl" sz="2800" b="1" dirty="0"/>
              <a:t> of </a:t>
            </a:r>
            <a:r>
              <a:rPr lang="es-ES_tradnl" sz="2800" b="1" dirty="0" err="1"/>
              <a:t>tailored</a:t>
            </a:r>
            <a:r>
              <a:rPr lang="es-ES_tradnl" sz="2800" b="1" dirty="0"/>
              <a:t> </a:t>
            </a:r>
            <a:r>
              <a:rPr lang="es-ES_tradnl" sz="2800" b="1" dirty="0" err="1"/>
              <a:t>implementation</a:t>
            </a:r>
            <a:r>
              <a:rPr lang="es-ES_tradnl" sz="2800" b="1" dirty="0"/>
              <a:t> of </a:t>
            </a:r>
            <a:r>
              <a:rPr lang="es-ES_tradnl" sz="2800" b="1" dirty="0" err="1"/>
              <a:t>iCBT</a:t>
            </a:r>
            <a:r>
              <a:rPr lang="es-ES_tradnl" sz="2800" b="1" dirty="0"/>
              <a:t> </a:t>
            </a:r>
            <a:r>
              <a:rPr lang="es-ES_tradnl" sz="2800" b="1" dirty="0" err="1"/>
              <a:t>on</a:t>
            </a:r>
            <a:r>
              <a:rPr lang="es-ES_tradnl" sz="2800" b="1" dirty="0"/>
              <a:t> </a:t>
            </a:r>
            <a:r>
              <a:rPr lang="es-ES_tradnl" sz="2800" b="1" dirty="0" err="1"/>
              <a:t>implementation</a:t>
            </a:r>
            <a:r>
              <a:rPr lang="es-ES_tradnl" sz="2800" b="1" dirty="0"/>
              <a:t> </a:t>
            </a:r>
            <a:r>
              <a:rPr lang="es-ES_tradnl" sz="2800" b="1" dirty="0" err="1"/>
              <a:t>outcomes</a:t>
            </a:r>
            <a:endParaRPr lang="es-ES_tradnl" sz="28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9A3CD53-94F9-A849-A93A-434CCE3C863C}" type="slidenum">
              <a:rPr lang="es-ES_tradnl" smtClean="0"/>
              <a:t>29</a:t>
            </a:fld>
            <a:endParaRPr lang="es-ES_trad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525B5B-73A6-2C4A-B765-E1AD896DF234}"/>
              </a:ext>
            </a:extLst>
          </p:cNvPr>
          <p:cNvSpPr/>
          <p:nvPr/>
        </p:nvSpPr>
        <p:spPr>
          <a:xfrm>
            <a:off x="381000" y="1451788"/>
            <a:ext cx="11022496" cy="5969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IMA Protocol for evaluation of It-Fits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B33E8-7EEF-5B4B-910B-4988E2A010F4}"/>
              </a:ext>
            </a:extLst>
          </p:cNvPr>
          <p:cNvSpPr/>
          <p:nvPr/>
        </p:nvSpPr>
        <p:spPr>
          <a:xfrm>
            <a:off x="331304" y="2661973"/>
            <a:ext cx="2729948" cy="3964114"/>
          </a:xfrm>
          <a:prstGeom prst="rect">
            <a:avLst/>
          </a:prstGeom>
          <a:solidFill>
            <a:srgbClr val="9CCD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dirty="0">
                <a:solidFill>
                  <a:schemeClr val="tx1"/>
                </a:solidFill>
              </a:rPr>
              <a:t>Effectiveness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Does using </a:t>
            </a:r>
            <a:r>
              <a:rPr lang="en-US" sz="1700" dirty="0" err="1">
                <a:solidFill>
                  <a:schemeClr val="tx1"/>
                </a:solidFill>
              </a:rPr>
              <a:t>Itfits</a:t>
            </a:r>
            <a:r>
              <a:rPr lang="en-US" sz="1700" dirty="0">
                <a:solidFill>
                  <a:schemeClr val="tx1"/>
                </a:solidFill>
              </a:rPr>
              <a:t> lead to improved implementation outcomes?</a:t>
            </a:r>
          </a:p>
          <a:p>
            <a:endParaRPr lang="en-US" sz="1700" b="1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Data: </a:t>
            </a:r>
            <a:r>
              <a:rPr lang="en-US" sz="1700" dirty="0">
                <a:solidFill>
                  <a:schemeClr val="tx1"/>
                </a:solidFill>
              </a:rPr>
              <a:t>3-monthly measures </a:t>
            </a:r>
            <a:r>
              <a:rPr lang="en-US" sz="1700" b="1" dirty="0">
                <a:solidFill>
                  <a:schemeClr val="tx1"/>
                </a:solidFill>
              </a:rPr>
              <a:t>(</a:t>
            </a:r>
            <a:r>
              <a:rPr lang="en-US" sz="1700" b="1" dirty="0" err="1">
                <a:solidFill>
                  <a:schemeClr val="tx1"/>
                </a:solidFill>
              </a:rPr>
              <a:t>NoMAD</a:t>
            </a:r>
            <a:r>
              <a:rPr lang="en-US" sz="1700" dirty="0">
                <a:solidFill>
                  <a:schemeClr val="tx1"/>
                </a:solidFill>
              </a:rPr>
              <a:t>/ ORIC)</a:t>
            </a:r>
          </a:p>
          <a:p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Cost-efficiency study</a:t>
            </a:r>
          </a:p>
          <a:p>
            <a:r>
              <a:rPr lang="en-US" sz="1700" dirty="0">
                <a:solidFill>
                  <a:schemeClr val="tx1"/>
                </a:solidFill>
              </a:rPr>
              <a:t>Measures of implementation related costs - is it cost-efficient?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CE9AE2-3B8F-914B-8563-EB39D3798EDE}"/>
              </a:ext>
            </a:extLst>
          </p:cNvPr>
          <p:cNvSpPr/>
          <p:nvPr/>
        </p:nvSpPr>
        <p:spPr>
          <a:xfrm>
            <a:off x="3791679" y="2680310"/>
            <a:ext cx="7611817" cy="574928"/>
          </a:xfrm>
          <a:prstGeom prst="rect">
            <a:avLst/>
          </a:prstGeom>
          <a:solidFill>
            <a:srgbClr val="9CCD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Process Evaluation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AFBAAC-C3D4-DC47-BF3C-A3B70A84450E}"/>
              </a:ext>
            </a:extLst>
          </p:cNvPr>
          <p:cNvSpPr/>
          <p:nvPr/>
        </p:nvSpPr>
        <p:spPr>
          <a:xfrm>
            <a:off x="3791679" y="3818742"/>
            <a:ext cx="2769704" cy="2807345"/>
          </a:xfrm>
          <a:prstGeom prst="rect">
            <a:avLst/>
          </a:prstGeom>
          <a:solidFill>
            <a:srgbClr val="9CCD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Toolkit exposure &amp; usage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Descriptive</a:t>
            </a:r>
            <a:r>
              <a:rPr lang="en-US" dirty="0">
                <a:solidFill>
                  <a:schemeClr val="tx1"/>
                </a:solidFill>
              </a:rPr>
              <a:t> data from online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Activities recorded, time spent in modules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B9B575-2BAD-0F4B-B9AC-DC18BB7CB659}"/>
              </a:ext>
            </a:extLst>
          </p:cNvPr>
          <p:cNvSpPr/>
          <p:nvPr/>
        </p:nvSpPr>
        <p:spPr>
          <a:xfrm>
            <a:off x="7301484" y="3818743"/>
            <a:ext cx="4102012" cy="2814536"/>
          </a:xfrm>
          <a:prstGeom prst="rect">
            <a:avLst/>
          </a:prstGeom>
          <a:solidFill>
            <a:srgbClr val="309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Qualitative Process Evaluation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Explanatory </a:t>
            </a:r>
            <a:r>
              <a:rPr lang="en-US" dirty="0">
                <a:solidFill>
                  <a:schemeClr val="bg1"/>
                </a:solidFill>
              </a:rPr>
              <a:t>in-depth study of </a:t>
            </a:r>
            <a:r>
              <a:rPr lang="en-US" dirty="0" err="1">
                <a:solidFill>
                  <a:schemeClr val="bg1"/>
                </a:solidFill>
              </a:rPr>
              <a:t>ItFits</a:t>
            </a:r>
            <a:r>
              <a:rPr lang="en-US" dirty="0">
                <a:solidFill>
                  <a:schemeClr val="bg1"/>
                </a:solidFill>
              </a:rPr>
              <a:t> toolkit ‘in use’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Evaluation/ description of Implementation as Usual (IAU)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1E057D1B-EEB9-2F4A-96A1-39AFA5DCD3EF}"/>
              </a:ext>
            </a:extLst>
          </p:cNvPr>
          <p:cNvSpPr/>
          <p:nvPr/>
        </p:nvSpPr>
        <p:spPr>
          <a:xfrm>
            <a:off x="7301484" y="2246838"/>
            <a:ext cx="484632" cy="338084"/>
          </a:xfrm>
          <a:prstGeom prst="downArrow">
            <a:avLst/>
          </a:prstGeom>
          <a:solidFill>
            <a:srgbClr val="3F5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50571AB4-BC2E-3B4F-B667-FCC440CB358F}"/>
              </a:ext>
            </a:extLst>
          </p:cNvPr>
          <p:cNvSpPr/>
          <p:nvPr/>
        </p:nvSpPr>
        <p:spPr>
          <a:xfrm>
            <a:off x="1453962" y="2225920"/>
            <a:ext cx="484632" cy="338084"/>
          </a:xfrm>
          <a:prstGeom prst="downArrow">
            <a:avLst/>
          </a:prstGeom>
          <a:solidFill>
            <a:srgbClr val="3F5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B47CD8C1-12FD-BD41-BDDF-E303A6A0CDB2}"/>
              </a:ext>
            </a:extLst>
          </p:cNvPr>
          <p:cNvSpPr/>
          <p:nvPr/>
        </p:nvSpPr>
        <p:spPr>
          <a:xfrm>
            <a:off x="9444096" y="3385270"/>
            <a:ext cx="484632" cy="338084"/>
          </a:xfrm>
          <a:prstGeom prst="downArrow">
            <a:avLst/>
          </a:prstGeom>
          <a:solidFill>
            <a:srgbClr val="3F5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7228095F-AE52-4940-B044-E727CAEF4974}"/>
              </a:ext>
            </a:extLst>
          </p:cNvPr>
          <p:cNvSpPr/>
          <p:nvPr/>
        </p:nvSpPr>
        <p:spPr>
          <a:xfrm>
            <a:off x="4846126" y="3367948"/>
            <a:ext cx="484632" cy="338084"/>
          </a:xfrm>
          <a:prstGeom prst="downArrow">
            <a:avLst/>
          </a:prstGeom>
          <a:solidFill>
            <a:srgbClr val="3F5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DE5DE11E-81A9-0D4B-ACE6-4C59A5FF5A6A}"/>
              </a:ext>
            </a:extLst>
          </p:cNvPr>
          <p:cNvSpPr/>
          <p:nvPr/>
        </p:nvSpPr>
        <p:spPr>
          <a:xfrm>
            <a:off x="6606755" y="5015106"/>
            <a:ext cx="649356" cy="421810"/>
          </a:xfrm>
          <a:prstGeom prst="leftRightArrow">
            <a:avLst/>
          </a:prstGeom>
          <a:solidFill>
            <a:srgbClr val="3F5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A9F01FDB-8A65-704A-AAD8-C4448ECAE55E}"/>
              </a:ext>
            </a:extLst>
          </p:cNvPr>
          <p:cNvSpPr/>
          <p:nvPr/>
        </p:nvSpPr>
        <p:spPr>
          <a:xfrm>
            <a:off x="3097110" y="5073198"/>
            <a:ext cx="649356" cy="421810"/>
          </a:xfrm>
          <a:prstGeom prst="leftRightArrow">
            <a:avLst/>
          </a:prstGeom>
          <a:solidFill>
            <a:srgbClr val="3F52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F93E077-E570-D041-AA0B-4520E9D8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7870" y="323524"/>
            <a:ext cx="969114" cy="64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4FBF81-5B85-EC49-9AA4-02D3535930A2}"/>
              </a:ext>
            </a:extLst>
          </p:cNvPr>
          <p:cNvSpPr txBox="1"/>
          <p:nvPr/>
        </p:nvSpPr>
        <p:spPr>
          <a:xfrm>
            <a:off x="9824556" y="1009981"/>
            <a:ext cx="218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@</a:t>
            </a:r>
            <a:r>
              <a:rPr lang="en-GB" dirty="0" err="1">
                <a:solidFill>
                  <a:srgbClr val="0070C0"/>
                </a:solidFill>
              </a:rPr>
              <a:t>EU_ImpleMentAll</a:t>
            </a:r>
            <a:endParaRPr lang="en-GB" dirty="0">
              <a:solidFill>
                <a:srgbClr val="0070C0"/>
              </a:solidFill>
            </a:endParaRPr>
          </a:p>
          <a:p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5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417BB-941E-0C40-A30E-3001B5E7F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23488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2400"/>
              </a:spcBef>
              <a:buNone/>
            </a:pPr>
            <a:r>
              <a:rPr lang="en-GB" sz="2000" b="1" i="1" dirty="0">
                <a:solidFill>
                  <a:srgbClr val="309A96"/>
                </a:solidFill>
              </a:rPr>
              <a:t>Implementation</a:t>
            </a:r>
            <a:r>
              <a:rPr lang="en-GB" sz="2000" dirty="0"/>
              <a:t>, by which we mean the social organization of </a:t>
            </a:r>
            <a:r>
              <a:rPr lang="en-GB" sz="2000" b="1" dirty="0"/>
              <a:t>bringing a practice or practices into action</a:t>
            </a:r>
            <a:r>
              <a:rPr lang="en-GB" sz="2000" dirty="0"/>
              <a:t>.</a:t>
            </a:r>
          </a:p>
          <a:p>
            <a:pPr marL="0" indent="0">
              <a:lnSpc>
                <a:spcPct val="160000"/>
              </a:lnSpc>
              <a:spcBef>
                <a:spcPts val="2400"/>
              </a:spcBef>
              <a:buNone/>
            </a:pPr>
            <a:r>
              <a:rPr lang="en-GB" sz="2000" b="1" i="1" dirty="0">
                <a:solidFill>
                  <a:srgbClr val="309A96"/>
                </a:solidFill>
              </a:rPr>
              <a:t>Embedding</a:t>
            </a:r>
            <a:r>
              <a:rPr lang="en-GB" sz="2000" dirty="0"/>
              <a:t>, by which we mean the processes through which a practice or practices become, (or do not become), </a:t>
            </a:r>
            <a:r>
              <a:rPr lang="en-GB" sz="2000" b="1" i="1" dirty="0"/>
              <a:t>routinely incorporated in everyday work</a:t>
            </a:r>
            <a:r>
              <a:rPr lang="en-GB" sz="2000" dirty="0"/>
              <a:t> of individuals and groups.</a:t>
            </a:r>
          </a:p>
          <a:p>
            <a:pPr marL="0" indent="0">
              <a:spcBef>
                <a:spcPts val="2400"/>
              </a:spcBef>
              <a:buNone/>
            </a:pPr>
            <a:endParaRPr lang="en-US" sz="17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E4FCA-6D69-5A4B-A80F-CD88221B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Implementation outcomes: A multifaceted concept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427" y="6176963"/>
            <a:ext cx="918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May C, Mair, F, Finch, T et al. Building an interdisciplinary theory of implementation, embedding, and integration: the development of normalization process theory. Implementation Science 2009, 4.</a:t>
            </a:r>
          </a:p>
        </p:txBody>
      </p:sp>
    </p:spTree>
    <p:extLst>
      <p:ext uri="{BB962C8B-B14F-4D97-AF65-F5344CB8AC3E}">
        <p14:creationId xmlns:p14="http://schemas.microsoft.com/office/powerpoint/2010/main" val="783229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6412-66BC-024C-B557-9E366826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7" y="603907"/>
            <a:ext cx="9285514" cy="114058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What have we learned about ‘measuring’ using </a:t>
            </a:r>
            <a:r>
              <a:rPr lang="en-US" sz="3200" dirty="0" err="1"/>
              <a:t>NoMAD</a:t>
            </a:r>
            <a:r>
              <a:rPr lang="en-US" sz="3200" dirty="0"/>
              <a:t>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1D57-7C72-5E41-9179-5889F04FF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1969953"/>
            <a:ext cx="10515600" cy="4666650"/>
          </a:xfrm>
        </p:spPr>
        <p:txBody>
          <a:bodyPr>
            <a:normAutofit/>
          </a:bodyPr>
          <a:lstStyle/>
          <a:p>
            <a:pPr marL="0" indent="0">
              <a:lnSpc>
                <a:spcPts val="3220"/>
              </a:lnSpc>
              <a:spcBef>
                <a:spcPts val="1800"/>
              </a:spcBef>
              <a:buNone/>
            </a:pPr>
            <a:r>
              <a:rPr lang="en-US" sz="2400" dirty="0"/>
              <a:t>Implementation work is complex and messy – revealed by ‘think aloud’</a:t>
            </a:r>
          </a:p>
          <a:p>
            <a:pPr marL="0" indent="0">
              <a:lnSpc>
                <a:spcPts val="3220"/>
              </a:lnSpc>
              <a:spcBef>
                <a:spcPts val="1800"/>
              </a:spcBef>
              <a:buNone/>
            </a:pPr>
            <a:r>
              <a:rPr lang="en-US" sz="2400" dirty="0"/>
              <a:t>Need to think about: </a:t>
            </a:r>
          </a:p>
          <a:p>
            <a:pPr marL="514350" lvl="1" indent="0">
              <a:lnSpc>
                <a:spcPts val="3220"/>
              </a:lnSpc>
              <a:spcBef>
                <a:spcPts val="1800"/>
              </a:spcBef>
              <a:buNone/>
            </a:pPr>
            <a:r>
              <a:rPr lang="en-US" dirty="0"/>
              <a:t>Roles &amp; participants – the ‘doers’</a:t>
            </a:r>
          </a:p>
          <a:p>
            <a:pPr marL="514350" lvl="1" indent="0">
              <a:lnSpc>
                <a:spcPts val="3220"/>
              </a:lnSpc>
              <a:spcBef>
                <a:spcPts val="1800"/>
              </a:spcBef>
              <a:buNone/>
            </a:pPr>
            <a:r>
              <a:rPr lang="en-US" dirty="0"/>
              <a:t>Intervention</a:t>
            </a:r>
          </a:p>
          <a:p>
            <a:pPr marL="514350" lvl="1" indent="0">
              <a:lnSpc>
                <a:spcPts val="3220"/>
              </a:lnSpc>
              <a:spcBef>
                <a:spcPts val="1800"/>
              </a:spcBef>
              <a:buNone/>
            </a:pPr>
            <a:r>
              <a:rPr lang="en-US" dirty="0"/>
              <a:t>Implementation trajectory/stage</a:t>
            </a:r>
            <a:endParaRPr lang="en-US" sz="2400" dirty="0"/>
          </a:p>
          <a:p>
            <a:pPr marL="0" indent="0">
              <a:lnSpc>
                <a:spcPts val="3220"/>
              </a:lnSpc>
              <a:spcBef>
                <a:spcPts val="1800"/>
              </a:spcBef>
              <a:buNone/>
            </a:pPr>
            <a:r>
              <a:rPr lang="en-US" sz="2400" b="1" dirty="0"/>
              <a:t>Scoring </a:t>
            </a:r>
            <a:r>
              <a:rPr lang="en-US" sz="2400" dirty="0" err="1"/>
              <a:t>NoMAD</a:t>
            </a:r>
            <a:r>
              <a:rPr lang="en-US" sz="2400" dirty="0"/>
              <a:t> – </a:t>
            </a:r>
            <a:r>
              <a:rPr lang="en-US" sz="2400" b="1" dirty="0"/>
              <a:t>no fixed approach </a:t>
            </a:r>
            <a:r>
              <a:rPr lang="en-US" sz="2400" dirty="0"/>
              <a:t>as depends on the study/purpose </a:t>
            </a:r>
          </a:p>
          <a:p>
            <a:pPr marL="0" indent="0">
              <a:lnSpc>
                <a:spcPts val="3220"/>
              </a:lnSpc>
              <a:spcBef>
                <a:spcPts val="1800"/>
              </a:spcBef>
              <a:buNone/>
            </a:pPr>
            <a:r>
              <a:rPr lang="en-US" sz="2400" dirty="0"/>
              <a:t>To be meaningful/ fit for purpose, </a:t>
            </a:r>
            <a:r>
              <a:rPr lang="en-US" sz="2400" b="1" i="1" dirty="0"/>
              <a:t>tailoring &amp; adaptation is needed</a:t>
            </a:r>
          </a:p>
          <a:p>
            <a:pPr marL="0" indent="0">
              <a:lnSpc>
                <a:spcPts val="3220"/>
              </a:lnSpc>
              <a:spcBef>
                <a:spcPts val="18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894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9E9DDD-B97E-A647-822B-BBFE3D1DA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9" y="517166"/>
            <a:ext cx="7958320" cy="582366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4212B1-F2CA-A141-BA1C-5E3BAAD9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3677" y="380962"/>
            <a:ext cx="3131614" cy="1616927"/>
          </a:xfrm>
        </p:spPr>
        <p:txBody>
          <a:bodyPr>
            <a:normAutofit/>
          </a:bodyPr>
          <a:lstStyle/>
          <a:p>
            <a:r>
              <a:rPr lang="en-US" sz="3200" b="1" dirty="0"/>
              <a:t>Pragmatic measures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B2FC0-AD0E-9A4B-B1DC-DCC7FE4B8762}"/>
              </a:ext>
            </a:extLst>
          </p:cNvPr>
          <p:cNvSpPr txBox="1"/>
          <p:nvPr/>
        </p:nvSpPr>
        <p:spPr>
          <a:xfrm>
            <a:off x="0" y="6461286"/>
            <a:ext cx="123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Glasgow &amp; Riley (2013). </a:t>
            </a:r>
            <a:r>
              <a:rPr lang="en-US" sz="1400" i="1" dirty="0"/>
              <a:t>Pragmatic measures: what they are and why we need them. American Journal of Preventive Medicine. Vol 45 (2) pp 237–243.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DB8FDF4-5318-3A44-BAE8-A530004A6E3C}"/>
              </a:ext>
            </a:extLst>
          </p:cNvPr>
          <p:cNvSpPr/>
          <p:nvPr/>
        </p:nvSpPr>
        <p:spPr>
          <a:xfrm>
            <a:off x="340964" y="945396"/>
            <a:ext cx="2763234" cy="8697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0E55CC-9163-E444-966D-69604555E707}"/>
              </a:ext>
            </a:extLst>
          </p:cNvPr>
          <p:cNvSpPr/>
          <p:nvPr/>
        </p:nvSpPr>
        <p:spPr>
          <a:xfrm rot="10514423">
            <a:off x="149692" y="4757576"/>
            <a:ext cx="2929811" cy="7169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86D1FC-7FD5-FA41-AA8B-5432164A9316}"/>
              </a:ext>
            </a:extLst>
          </p:cNvPr>
          <p:cNvSpPr/>
          <p:nvPr/>
        </p:nvSpPr>
        <p:spPr>
          <a:xfrm rot="10514423">
            <a:off x="2161886" y="3717420"/>
            <a:ext cx="2929811" cy="7169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7B2181-A648-A64B-834F-1E17AAE0A97B}"/>
              </a:ext>
            </a:extLst>
          </p:cNvPr>
          <p:cNvSpPr/>
          <p:nvPr/>
        </p:nvSpPr>
        <p:spPr>
          <a:xfrm rot="10800000">
            <a:off x="340964" y="2500920"/>
            <a:ext cx="2763234" cy="8697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9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5B035-B118-FB4A-8D6C-F4DEFA2D8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1882803"/>
            <a:ext cx="10561475" cy="45465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2400" b="1" dirty="0"/>
              <a:t>NPT Toolkit </a:t>
            </a:r>
            <a:r>
              <a:rPr lang="en-AU" sz="2400" dirty="0"/>
              <a:t>research and website development - ESRC</a:t>
            </a:r>
            <a:br>
              <a:rPr lang="en-AU" sz="2400" dirty="0"/>
            </a:br>
            <a:r>
              <a:rPr lang="en-AU" sz="2400" dirty="0"/>
              <a:t>RES-189-25-0003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400" b="1" dirty="0" err="1"/>
              <a:t>NoMAD</a:t>
            </a:r>
            <a:r>
              <a:rPr lang="en-AU" sz="2400" b="1" dirty="0"/>
              <a:t> </a:t>
            </a:r>
            <a:r>
              <a:rPr lang="en-AU" sz="2400" dirty="0"/>
              <a:t>study – ESRC RES-062-23-3274</a:t>
            </a:r>
          </a:p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AU" sz="2400" b="1" dirty="0" err="1"/>
              <a:t>ImpleMentAll</a:t>
            </a:r>
            <a:r>
              <a:rPr lang="en-AU" sz="2400" dirty="0"/>
              <a:t> - European Union’s Horizon 2020 research and </a:t>
            </a:r>
            <a:br>
              <a:rPr lang="en-AU" sz="2400" dirty="0"/>
            </a:br>
            <a:r>
              <a:rPr lang="en-AU" sz="2400" dirty="0"/>
              <a:t>innovation programme under grant agreement No 733025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400" b="1" dirty="0"/>
              <a:t>Colleagues</a:t>
            </a:r>
            <a:r>
              <a:rPr lang="en-AU" sz="2400" dirty="0"/>
              <a:t> – too numerous to list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BC0E6A-9478-494E-B769-FA6A3856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82925F-AE53-944A-A605-AACF9B40C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9441" y="4629972"/>
            <a:ext cx="1654872" cy="110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92B78E-F72F-9240-9F02-4823B95725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441" y="2313803"/>
            <a:ext cx="1527717" cy="12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54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F3BE7-76EC-CD47-A95A-A9DED6BB0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38" y="1666430"/>
            <a:ext cx="11211545" cy="378651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Most asked question!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Answer: It depends!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More detailed look at single implementation or just a couple – scores and pattern of agreement on </a:t>
            </a:r>
            <a:r>
              <a:rPr lang="en-US" sz="2200" b="1" i="1" dirty="0"/>
              <a:t>all items separately 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Comparing several sites or comparing results over time points – </a:t>
            </a:r>
            <a:r>
              <a:rPr lang="en-US" sz="2200" b="1" i="1" dirty="0"/>
              <a:t>summary scores (whole item set; per NPT construct)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Creating summary scores: no specific method – example is to </a:t>
            </a:r>
            <a:r>
              <a:rPr lang="en-US" sz="2200" b="1" i="1" dirty="0"/>
              <a:t>average scores within a construct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Description – </a:t>
            </a:r>
            <a:r>
              <a:rPr lang="en-US" sz="2200" dirty="0" err="1"/>
              <a:t>eg</a:t>
            </a:r>
            <a:r>
              <a:rPr lang="en-US" sz="2200" dirty="0"/>
              <a:t> visual methods such as radar plots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73E9B1-3D3F-964D-B7CC-16662592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38" y="302824"/>
            <a:ext cx="11277494" cy="1140582"/>
          </a:xfrm>
        </p:spPr>
        <p:txBody>
          <a:bodyPr/>
          <a:lstStyle/>
          <a:p>
            <a:r>
              <a:rPr lang="en-US" dirty="0"/>
              <a:t>How to use/score the </a:t>
            </a:r>
            <a:r>
              <a:rPr lang="en-US" dirty="0" err="1"/>
              <a:t>NoMAD</a:t>
            </a:r>
            <a:r>
              <a:rPr lang="en-US" dirty="0"/>
              <a:t>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86A33-9DD4-994A-8094-844FC59810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17" y="5653668"/>
            <a:ext cx="910628" cy="910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4EFF1-2188-F947-A1DA-0FE774C4E0ED}"/>
              </a:ext>
            </a:extLst>
          </p:cNvPr>
          <p:cNvSpPr txBox="1"/>
          <p:nvPr/>
        </p:nvSpPr>
        <p:spPr>
          <a:xfrm>
            <a:off x="1583473" y="5687121"/>
            <a:ext cx="816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Remember: </a:t>
            </a:r>
            <a:r>
              <a:rPr lang="en-US" sz="2000" dirty="0"/>
              <a:t>Studies are designed to answer particular questions and surveys are tools to be used as fits the study design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5152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0F969-1E51-6741-8D4F-9633F9F2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26508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Enola Proctor, et al. Outcomes for implementation research: conceptual distinctions, </a:t>
            </a:r>
            <a:b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measurement challenges, and research agenda. Policy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Ment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Health. 2011 Mar;38(2):65-76.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B1D668-3076-A541-9A64-F3EAB4A1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Implementation outcomes: Proctor’s taxonomy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BD408-2041-EE43-9D0C-CF4DAAFBBE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346" y="1510313"/>
            <a:ext cx="7168685" cy="43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81FE-2B31-E146-865F-1C5C25C1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Implementation: Can we measure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39CD-5252-1A43-8216-BA6D32B7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2125662"/>
            <a:ext cx="10515600" cy="456088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spcBef>
                <a:spcPts val="1600"/>
              </a:spcBef>
              <a:buNone/>
            </a:pPr>
            <a:r>
              <a:rPr lang="en-US" dirty="0"/>
              <a:t>Lewis et al (2015):</a:t>
            </a:r>
          </a:p>
          <a:p>
            <a:pPr marL="0" indent="0">
              <a:lnSpc>
                <a:spcPct val="170000"/>
              </a:lnSpc>
              <a:spcBef>
                <a:spcPts val="1600"/>
              </a:spcBef>
              <a:buNone/>
            </a:pPr>
            <a:r>
              <a:rPr lang="en-US" dirty="0"/>
              <a:t>104 instruments measuring 8 implementation outcome ‘constructs’:</a:t>
            </a:r>
          </a:p>
          <a:p>
            <a:pPr marL="514350" lvl="1" indent="0">
              <a:lnSpc>
                <a:spcPct val="170000"/>
              </a:lnSpc>
              <a:spcBef>
                <a:spcPts val="1600"/>
              </a:spcBef>
              <a:buNone/>
            </a:pPr>
            <a:r>
              <a:rPr lang="en-US" b="1" i="1" dirty="0"/>
              <a:t>Acceptability (n = 50)</a:t>
            </a:r>
            <a:r>
              <a:rPr lang="en-US" i="1" dirty="0"/>
              <a:t>, </a:t>
            </a:r>
            <a:r>
              <a:rPr lang="en-US" b="1" i="1" dirty="0"/>
              <a:t>adoption (n=19)</a:t>
            </a:r>
            <a:r>
              <a:rPr lang="en-US" i="1" dirty="0"/>
              <a:t>, appropriateness, cost, feasibility, fidelity, penetration, sustainability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GB" sz="2100" dirty="0">
                <a:solidFill>
                  <a:prstClr val="black"/>
                </a:solidFill>
              </a:rPr>
              <a:t>Lewis, C. C., Fischer, S., Weiner, B. J., Stanick, C., Kim, M., &amp; Martinez, R. G. (2015). Outcomes for implementation science: an enhanced systematic review of instruments using evidence-based rating criteria. Implement Sci, 10. </a:t>
            </a:r>
          </a:p>
        </p:txBody>
      </p:sp>
    </p:spTree>
    <p:extLst>
      <p:ext uri="{BB962C8B-B14F-4D97-AF65-F5344CB8AC3E}">
        <p14:creationId xmlns:p14="http://schemas.microsoft.com/office/powerpoint/2010/main" val="42810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C7D31D-476C-1641-9FCC-18DE8F290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08" y="30031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dirty="0"/>
              <a:t>“By </a:t>
            </a:r>
            <a:r>
              <a:rPr lang="en-GB" sz="2200" b="1" i="1" dirty="0">
                <a:solidFill>
                  <a:srgbClr val="309A96"/>
                </a:solidFill>
              </a:rPr>
              <a:t>normalization</a:t>
            </a:r>
            <a:r>
              <a:rPr lang="en-GB" sz="2200" dirty="0">
                <a:solidFill>
                  <a:srgbClr val="309A96"/>
                </a:solidFill>
              </a:rPr>
              <a:t>,</a:t>
            </a:r>
            <a:r>
              <a:rPr lang="en-GB" sz="2200" dirty="0"/>
              <a:t> we mean </a:t>
            </a:r>
            <a:r>
              <a:rPr lang="en-GB" sz="2200" b="1" i="1" dirty="0"/>
              <a:t>the work that actors do as they engage with some ensemble of activities</a:t>
            </a:r>
            <a:r>
              <a:rPr lang="en-GB" sz="2200" dirty="0"/>
              <a:t> (that may include new or changed ways of thinking, acting, and organizing) and </a:t>
            </a:r>
            <a:r>
              <a:rPr lang="en-GB" sz="2200" b="1" i="1" dirty="0"/>
              <a:t>by which means it becomes routinely embedded </a:t>
            </a:r>
            <a:r>
              <a:rPr lang="en-GB" sz="2200" dirty="0"/>
              <a:t>in the matrices of already existing, socially patterned, knowledge and practices.”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DEF108-030C-4545-9C65-ECD350E6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Another approach to implementation outcomes: Normalization Process Theory (NPT)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8" y="5961556"/>
            <a:ext cx="966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May &amp; Finch. Implementing, embedding, and integrating practices: an outline of normalization process theory. Sociology 2009, 43(3):535-554. </a:t>
            </a:r>
          </a:p>
        </p:txBody>
      </p:sp>
    </p:spTree>
    <p:extLst>
      <p:ext uri="{BB962C8B-B14F-4D97-AF65-F5344CB8AC3E}">
        <p14:creationId xmlns:p14="http://schemas.microsoft.com/office/powerpoint/2010/main" val="128361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3FC360-001C-AF41-888B-058A597D6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2600570"/>
            <a:ext cx="10515600" cy="328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b="1" dirty="0"/>
              <a:t>research terms</a:t>
            </a:r>
            <a:r>
              <a:rPr lang="en-US" sz="2400" dirty="0"/>
              <a:t>: ‘outcomes’ defined in relation to study time scales and objectives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b="1" dirty="0"/>
              <a:t>practice</a:t>
            </a:r>
            <a:r>
              <a:rPr lang="en-US" sz="2400" dirty="0"/>
              <a:t>: ‘end points’ difficult to identify – more likely a ‘process’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 suggest: Measures likely to be used for both purposes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E10FB9-0F7E-F947-9516-C2C5FCF0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Outcomes or processes?</a:t>
            </a:r>
          </a:p>
        </p:txBody>
      </p:sp>
    </p:spTree>
    <p:extLst>
      <p:ext uri="{BB962C8B-B14F-4D97-AF65-F5344CB8AC3E}">
        <p14:creationId xmlns:p14="http://schemas.microsoft.com/office/powerpoint/2010/main" val="314024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5427" y="335369"/>
            <a:ext cx="7655803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4400" b="1" dirty="0">
                <a:latin typeface="+mj-lt"/>
                <a:ea typeface="+mj-ea"/>
                <a:cs typeface="+mj-cs"/>
              </a:rPr>
              <a:t>Normalization Process Theory: NPT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08200" y="1828800"/>
            <a:ext cx="68834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5263" indent="-195263">
              <a:spcAft>
                <a:spcPct val="25000"/>
              </a:spcAft>
              <a:buClr>
                <a:srgbClr val="FF925C"/>
              </a:buClr>
            </a:pPr>
            <a:endParaRPr lang="en-US" sz="2400" dirty="0">
              <a:solidFill>
                <a:srgbClr val="333333"/>
              </a:solidFill>
              <a:latin typeface="Helvetic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904" y="1950765"/>
            <a:ext cx="5926232" cy="4442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6" y="1211248"/>
            <a:ext cx="6125188" cy="3369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5D96C0-6229-B343-BD28-94FB1D5C3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36" y="4262395"/>
            <a:ext cx="1721351" cy="21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4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964" y="923925"/>
            <a:ext cx="492149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555" y="43934"/>
            <a:ext cx="2619769" cy="10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07572" y="1198109"/>
            <a:ext cx="4665830" cy="52047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br>
              <a:rPr lang="en-GB" b="1" dirty="0">
                <a:solidFill>
                  <a:prstClr val="black"/>
                </a:solidFill>
                <a:ea typeface="Times New Roman"/>
              </a:rPr>
            </a:br>
            <a:r>
              <a:rPr lang="en-GB" b="1" dirty="0">
                <a:solidFill>
                  <a:prstClr val="black"/>
                </a:solidFill>
                <a:ea typeface="Times New Roman"/>
              </a:rPr>
              <a:t>What is NPT?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prstClr val="black"/>
                </a:solidFill>
                <a:ea typeface="Times New Roman"/>
              </a:rPr>
              <a:t>A way of thinking about implementation problems that focuses on: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>
              <a:spcBef>
                <a:spcPts val="600"/>
              </a:spcBef>
              <a:buFont typeface="Symbol"/>
              <a:buChar char=""/>
            </a:pPr>
            <a:r>
              <a:rPr lang="en-GB" dirty="0">
                <a:solidFill>
                  <a:prstClr val="black"/>
                </a:solidFill>
                <a:ea typeface="Times New Roman"/>
              </a:rPr>
              <a:t>How interventions can become part of everyday practice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>
              <a:spcBef>
                <a:spcPts val="600"/>
              </a:spcBef>
              <a:buFont typeface="Symbol"/>
              <a:buChar char=""/>
            </a:pPr>
            <a:r>
              <a:rPr lang="en-GB" dirty="0">
                <a:solidFill>
                  <a:prstClr val="black"/>
                </a:solidFill>
                <a:ea typeface="Times New Roman"/>
              </a:rPr>
              <a:t>How different groups of people need to work together to achieve it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spcBef>
                <a:spcPts val="1200"/>
              </a:spcBef>
            </a:pPr>
            <a:r>
              <a:rPr lang="en-GB" b="1" dirty="0">
                <a:solidFill>
                  <a:prstClr val="black"/>
                </a:solidFill>
                <a:ea typeface="Times New Roman"/>
              </a:rPr>
              <a:t>How do I use it?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prstClr val="black"/>
                </a:solidFill>
                <a:ea typeface="Times New Roman"/>
              </a:rPr>
              <a:t>Thinking of your intervention, use the four sets of questions on the right to identify possible barriers to successful implementation, and suggest solutions to improve the process.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GB" sz="2000" b="1" dirty="0">
                <a:solidFill>
                  <a:prstClr val="black"/>
                </a:solidFill>
                <a:ea typeface="Times New Roman"/>
              </a:rPr>
              <a:t> 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1054" y="6419376"/>
            <a:ext cx="7199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www.normalizationprocess.org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004" y="152820"/>
            <a:ext cx="1899333" cy="6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35629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lementall talk for Professional Forum April 2018" id="{B6A46DE0-74FC-4E05-8651-49D9EF174F07}" vid="{E7CCDEE2-7D33-45E2-BBEF-372EA9C98CA8}"/>
    </a:ext>
  </a:extLst>
</a:theme>
</file>

<file path=ppt/theme/theme2.xml><?xml version="1.0" encoding="utf-8"?>
<a:theme xmlns:a="http://schemas.openxmlformats.org/drawingml/2006/main" name="Black 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lementall talk for Professional Forum April 2018" id="{B6A46DE0-74FC-4E05-8651-49D9EF174F07}" vid="{243DD15E-409B-4BFE-A7F6-3DDF4DFA1E59}"/>
    </a:ext>
  </a:extLst>
</a:theme>
</file>

<file path=ppt/theme/theme3.xml><?xml version="1.0" encoding="utf-8"?>
<a:theme xmlns:a="http://schemas.openxmlformats.org/drawingml/2006/main" name="White 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lementall talk for Professional Forum April 2018" id="{B6A46DE0-74FC-4E05-8651-49D9EF174F07}" vid="{469C0321-940D-499C-B715-2D32B48B7E03}"/>
    </a:ext>
  </a:extLst>
</a:theme>
</file>

<file path=ppt/theme/theme4.xml><?xml version="1.0" encoding="utf-8"?>
<a:theme xmlns:a="http://schemas.openxmlformats.org/drawingml/2006/main" name="Black 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lementall talk for Professional Forum April 2018" id="{B6A46DE0-74FC-4E05-8651-49D9EF174F07}" vid="{4121A660-7AA7-4BED-B97E-A2FD733CE28F}"/>
    </a:ext>
  </a:extLst>
</a:theme>
</file>

<file path=ppt/theme/theme5.xml><?xml version="1.0" encoding="utf-8"?>
<a:theme xmlns:a="http://schemas.openxmlformats.org/drawingml/2006/main" name="1_White 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 New PowerPoint ARIAL Template v1.1 15.02 (002) [Read-Only]" id="{F98D20BA-F7AB-41D0-BD12-96578BDECD69}" vid="{32EDF78A-3FA9-47EE-8A68-CBC264B8D60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60C11AE1-E3BF-4593-8A2B-CE8459EEB745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7503B588C566E0468339CA50D14C7C96" ma:contentTypeVersion="2" ma:contentTypeDescription="Upload an image." ma:contentTypeScope="" ma:versionID="e95fca7b813fdeb7d47f14c0b49dfdd8">
  <xsd:schema xmlns:xsd="http://www.w3.org/2001/XMLSchema" xmlns:xs="http://www.w3.org/2001/XMLSchema" xmlns:p="http://schemas.microsoft.com/office/2006/metadata/properties" xmlns:ns1="http://schemas.microsoft.com/sharepoint/v3" xmlns:ns2="60C11AE1-E3BF-4593-8A2B-CE8459EEB745" xmlns:ns3="http://schemas.microsoft.com/sharepoint/v3/fields" targetNamespace="http://schemas.microsoft.com/office/2006/metadata/properties" ma:root="true" ma:fieldsID="b4bd68e83fa0ec4de9ea96869bdd3ba8" ns1:_="" ns2:_="" ns3:_="">
    <xsd:import namespace="http://schemas.microsoft.com/sharepoint/v3"/>
    <xsd:import namespace="60C11AE1-E3BF-4593-8A2B-CE8459EEB74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internalName="PublishingStartDate">
      <xsd:simpleType>
        <xsd:restriction base="dms:Unknown"/>
      </xsd:simpleType>
    </xsd:element>
    <xsd:element name="PublishingExpirationDate" ma:index="28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11AE1-E3BF-4593-8A2B-CE8459EEB74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DB007-3F72-46CD-9C65-144C36337EF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0C11AE1-E3BF-4593-8A2B-CE8459EEB745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1928B8-4EE3-44E3-A3DA-589E26844F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5B94C8-6548-4533-BC10-D9078480D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0C11AE1-E3BF-4593-8A2B-CE8459EEB745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Implementall talk for Professional Forum April 2018</Template>
  <TotalTime>35332</TotalTime>
  <Words>2045</Words>
  <Application>Microsoft Macintosh PowerPoint</Application>
  <PresentationFormat>Widescreen</PresentationFormat>
  <Paragraphs>268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Bold</vt:lpstr>
      <vt:lpstr>Azo Sans</vt:lpstr>
      <vt:lpstr>Azo Sans Thin</vt:lpstr>
      <vt:lpstr>Calibri</vt:lpstr>
      <vt:lpstr>Helvetica Light</vt:lpstr>
      <vt:lpstr>Symbol</vt:lpstr>
      <vt:lpstr>Times New Roman</vt:lpstr>
      <vt:lpstr>Wingdings</vt:lpstr>
      <vt:lpstr>White Title Slide</vt:lpstr>
      <vt:lpstr>Black Title Slide</vt:lpstr>
      <vt:lpstr>White Content Slide</vt:lpstr>
      <vt:lpstr>Black Content Slide</vt:lpstr>
      <vt:lpstr>1_White Content Slide</vt:lpstr>
      <vt:lpstr>           EIC General Assembly, 30 September 2020   Measuring implementation process and outcome through NoMAD: What is it, what can it do and how can it be used?</vt:lpstr>
      <vt:lpstr>PowerPoint Presentation</vt:lpstr>
      <vt:lpstr>Implementation outcomes: A multifaceted concept</vt:lpstr>
      <vt:lpstr>Implementation outcomes: Proctor’s taxonomy</vt:lpstr>
      <vt:lpstr>Implementation: Can we measure it?</vt:lpstr>
      <vt:lpstr>Another approach to implementation outcomes: Normalization Process Theory (NPT)</vt:lpstr>
      <vt:lpstr>Outcomes or processes?</vt:lpstr>
      <vt:lpstr>PowerPoint Presentation</vt:lpstr>
      <vt:lpstr>PowerPoint Presentation</vt:lpstr>
      <vt:lpstr>PowerPoint Presentation</vt:lpstr>
      <vt:lpstr>What does NPT tell us about implementing and sustaining change?</vt:lpstr>
      <vt:lpstr>PowerPoint Presentation</vt:lpstr>
      <vt:lpstr>NPT for measurement in research:  Why survey tools?</vt:lpstr>
      <vt:lpstr>PowerPoint Presentation</vt:lpstr>
      <vt:lpstr>PowerPoint Presentation</vt:lpstr>
      <vt:lpstr>PowerPoint Presentation</vt:lpstr>
      <vt:lpstr>Theoretical translation challenges</vt:lpstr>
      <vt:lpstr>PowerPoint Presentation</vt:lpstr>
      <vt:lpstr>PowerPoint Presentation</vt:lpstr>
      <vt:lpstr>Measuring complexity: standardizing vs adapting</vt:lpstr>
      <vt:lpstr>PowerPoint Presentation</vt:lpstr>
      <vt:lpstr>Does it ‘work’ cross culturally?</vt:lpstr>
      <vt:lpstr>PowerPoint Presentation</vt:lpstr>
      <vt:lpstr>Translation &amp; back translation - Albania</vt:lpstr>
      <vt:lpstr>PowerPoint Presentation</vt:lpstr>
      <vt:lpstr>(Possible) Uses of NoMAD</vt:lpstr>
      <vt:lpstr>PowerPoint Presentation</vt:lpstr>
      <vt:lpstr>PowerPoint Presentation</vt:lpstr>
      <vt:lpstr>ImpleMentAll: Evaluating impact of tailored implementation of iCBT on implementation outcomes</vt:lpstr>
      <vt:lpstr>What have we learned about ‘measuring’ using NoMAD? </vt:lpstr>
      <vt:lpstr>Pragmatic measures </vt:lpstr>
      <vt:lpstr>Acknowledgements</vt:lpstr>
      <vt:lpstr>How to use/score the NoMAD data</vt:lpstr>
    </vt:vector>
  </TitlesOfParts>
  <Company>Northumbria University at Newcastle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implementation research at Northumbria University:  Overview of the ImpleMentAll (IMA) Project</dc:title>
  <dc:creator>Tracy Finch</dc:creator>
  <cp:keywords/>
  <dc:description/>
  <cp:lastModifiedBy>Icon Design</cp:lastModifiedBy>
  <cp:revision>216</cp:revision>
  <dcterms:created xsi:type="dcterms:W3CDTF">2018-04-17T13:21:19Z</dcterms:created>
  <dcterms:modified xsi:type="dcterms:W3CDTF">2021-06-07T14:30:08Z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0x0101009148F5A04DDD49CBA7127AADA5FB792B00AADE34325A8B49CDA8BB4DB53328F214007503B588C566E0468339CA50D14C7C96</vt:lpwstr>
  </property>
</Properties>
</file>